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96" r:id="rId4"/>
    <p:sldMasterId id="2147483697" r:id="rId5"/>
    <p:sldMasterId id="2147483698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828f43a5c8_0_4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g1828f43a5c8_0_4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1828f43a5c8_0_4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fb3e1dff68_0_5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fb3e1dff68_0_5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24b21d0e3db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24b21d0e3db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24b21d0e3d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24b21d0e3d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fb3e1dff68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fb3e1dff68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f690823bcc_7_2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f690823bcc_7_2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fb3e1dff68_0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fb3e1dff68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fb3e1dff68_0_5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fb3e1dff68_0_5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fb3e1dff68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fb3e1dff68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189ae19229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189ae19229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22598b005b4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22598b005b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2598b005b4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22598b005b4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Relationship Id="rId3" Type="http://schemas.openxmlformats.org/officeDocument/2006/relationships/image" Target="../media/image8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Relationship Id="rId3" Type="http://schemas.openxmlformats.org/officeDocument/2006/relationships/image" Target="../media/image5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jpg"/><Relationship Id="rId3" Type="http://schemas.openxmlformats.org/officeDocument/2006/relationships/image" Target="../media/image8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9.png"/><Relationship Id="rId3" Type="http://schemas.openxmlformats.org/officeDocument/2006/relationships/image" Target="../media/image8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jpg"/><Relationship Id="rId3" Type="http://schemas.openxmlformats.org/officeDocument/2006/relationships/image" Target="../media/image5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16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9.png"/><Relationship Id="rId3" Type="http://schemas.openxmlformats.org/officeDocument/2006/relationships/image" Target="../media/image8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6"/>
          <p:cNvSpPr txBox="1"/>
          <p:nvPr>
            <p:ph type="ctrTitle"/>
          </p:nvPr>
        </p:nvSpPr>
        <p:spPr>
          <a:xfrm>
            <a:off x="428625" y="841772"/>
            <a:ext cx="54456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4500"/>
              <a:buFont typeface="IBM Plex Sans"/>
              <a:buNone/>
              <a:defRPr sz="4500">
                <a:solidFill>
                  <a:schemeClr val="accent4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1" type="subTitle"/>
          </p:nvPr>
        </p:nvSpPr>
        <p:spPr>
          <a:xfrm>
            <a:off x="428625" y="2701529"/>
            <a:ext cx="54456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4"/>
              </a:buClr>
              <a:buSzPts val="1800"/>
              <a:buNone/>
              <a:defRPr sz="1800">
                <a:solidFill>
                  <a:schemeClr val="accent4"/>
                </a:solidFill>
              </a:defRPr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05" name="Google Shape;105;p26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4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6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" name="Google Shape;107;p26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" name="Google Shape;10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6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2_Comparison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KMI ConOps Short Video_snippet" id="111" name="Google Shape;111;p27"/>
          <p:cNvPicPr preferRelativeResize="0"/>
          <p:nvPr/>
        </p:nvPicPr>
        <p:blipFill rotWithShape="1">
          <a:blip r:embed="rId2">
            <a:alphaModFix/>
          </a:blip>
          <a:srcRect b="0" l="23714" r="21869" t="0"/>
          <a:stretch/>
        </p:blipFill>
        <p:spPr>
          <a:xfrm>
            <a:off x="4168095" y="0"/>
            <a:ext cx="4981502" cy="5149283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7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27"/>
          <p:cNvSpPr txBox="1"/>
          <p:nvPr>
            <p:ph type="title"/>
          </p:nvPr>
        </p:nvSpPr>
        <p:spPr>
          <a:xfrm>
            <a:off x="431008" y="2286585"/>
            <a:ext cx="35175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BM Plex Sans"/>
              <a:buNone/>
              <a:defRPr sz="3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" name="Google Shape;114;p27"/>
          <p:cNvSpPr txBox="1"/>
          <p:nvPr>
            <p:ph idx="1" type="body"/>
          </p:nvPr>
        </p:nvSpPr>
        <p:spPr>
          <a:xfrm>
            <a:off x="448637" y="1778622"/>
            <a:ext cx="35022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15" name="Google Shape;115;p27"/>
          <p:cNvSpPr txBox="1"/>
          <p:nvPr>
            <p:ph idx="2" type="body"/>
          </p:nvPr>
        </p:nvSpPr>
        <p:spPr>
          <a:xfrm>
            <a:off x="448637" y="3158836"/>
            <a:ext cx="35022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6" name="Google Shape;116;p27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" name="Google Shape;117;p27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8" name="Google Shape;118;p27"/>
          <p:cNvSpPr txBox="1"/>
          <p:nvPr>
            <p:ph idx="3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119" name="Google Shape;11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7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>
  <p:cSld name="3_Comparison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/>
          <p:nvPr/>
        </p:nvSpPr>
        <p:spPr>
          <a:xfrm>
            <a:off x="6125705" y="0"/>
            <a:ext cx="30183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8"/>
          <p:cNvSpPr txBox="1"/>
          <p:nvPr>
            <p:ph type="title"/>
          </p:nvPr>
        </p:nvSpPr>
        <p:spPr>
          <a:xfrm>
            <a:off x="431007" y="437617"/>
            <a:ext cx="82845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4" name="Google Shape;124;p28"/>
          <p:cNvSpPr txBox="1"/>
          <p:nvPr>
            <p:ph idx="1" type="body"/>
          </p:nvPr>
        </p:nvSpPr>
        <p:spPr>
          <a:xfrm>
            <a:off x="428625" y="1260872"/>
            <a:ext cx="40629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5" name="Google Shape;125;p28"/>
          <p:cNvSpPr txBox="1"/>
          <p:nvPr>
            <p:ph idx="2" type="body"/>
          </p:nvPr>
        </p:nvSpPr>
        <p:spPr>
          <a:xfrm>
            <a:off x="428625" y="1878806"/>
            <a:ext cx="40629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6" name="Google Shape;126;p28"/>
          <p:cNvSpPr txBox="1"/>
          <p:nvPr>
            <p:ph idx="3" type="body"/>
          </p:nvPr>
        </p:nvSpPr>
        <p:spPr>
          <a:xfrm>
            <a:off x="6379050" y="1260872"/>
            <a:ext cx="2336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27" name="Google Shape;127;p28"/>
          <p:cNvSpPr txBox="1"/>
          <p:nvPr>
            <p:ph idx="4" type="body"/>
          </p:nvPr>
        </p:nvSpPr>
        <p:spPr>
          <a:xfrm>
            <a:off x="6379050" y="1878806"/>
            <a:ext cx="2336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794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>
                <a:solidFill>
                  <a:schemeClr val="lt1"/>
                </a:solidFill>
              </a:defRPr>
            </a:lvl1pPr>
            <a:lvl2pPr indent="-2794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>
                <a:solidFill>
                  <a:schemeClr val="lt1"/>
                </a:solidFill>
              </a:defRPr>
            </a:lvl2pPr>
            <a:lvl3pPr indent="-2794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>
                <a:solidFill>
                  <a:schemeClr val="lt1"/>
                </a:solidFill>
              </a:defRPr>
            </a:lvl3pPr>
            <a:lvl4pPr indent="-2794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>
                <a:solidFill>
                  <a:schemeClr val="lt1"/>
                </a:solidFill>
              </a:defRPr>
            </a:lvl4pPr>
            <a:lvl5pPr indent="-2794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8" name="Google Shape;128;p28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28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0" name="Google Shape;130;p28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" name="Google Shape;131;p28"/>
          <p:cNvSpPr txBox="1"/>
          <p:nvPr>
            <p:ph idx="5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132" name="Google Shape;13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9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29"/>
          <p:cNvSpPr txBox="1"/>
          <p:nvPr>
            <p:ph type="title"/>
          </p:nvPr>
        </p:nvSpPr>
        <p:spPr>
          <a:xfrm>
            <a:off x="431007" y="437617"/>
            <a:ext cx="82845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6" name="Google Shape;136;p29"/>
          <p:cNvSpPr txBox="1"/>
          <p:nvPr>
            <p:ph idx="1" type="body"/>
          </p:nvPr>
        </p:nvSpPr>
        <p:spPr>
          <a:xfrm>
            <a:off x="448637" y="1260872"/>
            <a:ext cx="4063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37" name="Google Shape;137;p29"/>
          <p:cNvSpPr txBox="1"/>
          <p:nvPr>
            <p:ph idx="2" type="body"/>
          </p:nvPr>
        </p:nvSpPr>
        <p:spPr>
          <a:xfrm>
            <a:off x="448637" y="1878806"/>
            <a:ext cx="40635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8" name="Google Shape;138;p29"/>
          <p:cNvSpPr txBox="1"/>
          <p:nvPr>
            <p:ph idx="3" type="body"/>
          </p:nvPr>
        </p:nvSpPr>
        <p:spPr>
          <a:xfrm>
            <a:off x="4631972" y="1260872"/>
            <a:ext cx="40833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139" name="Google Shape;139;p29"/>
          <p:cNvSpPr txBox="1"/>
          <p:nvPr>
            <p:ph idx="4" type="body"/>
          </p:nvPr>
        </p:nvSpPr>
        <p:spPr>
          <a:xfrm>
            <a:off x="4631972" y="1878806"/>
            <a:ext cx="40833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0" name="Google Shape;140;p29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1" name="Google Shape;141;p29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2" name="Google Shape;142;p29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9"/>
          <p:cNvSpPr txBox="1"/>
          <p:nvPr>
            <p:ph idx="5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144" name="Google Shape;144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4_Title Slide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p30"/>
          <p:cNvGrpSpPr/>
          <p:nvPr/>
        </p:nvGrpSpPr>
        <p:grpSpPr>
          <a:xfrm>
            <a:off x="-1904174" y="-1096784"/>
            <a:ext cx="7454550" cy="7456018"/>
            <a:chOff x="571636" y="1440992"/>
            <a:chExt cx="4571100" cy="4572000"/>
          </a:xfrm>
        </p:grpSpPr>
        <p:sp>
          <p:nvSpPr>
            <p:cNvPr id="147" name="Google Shape;147;p30"/>
            <p:cNvSpPr/>
            <p:nvPr/>
          </p:nvSpPr>
          <p:spPr>
            <a:xfrm rot="10800000">
              <a:off x="571636" y="1440992"/>
              <a:ext cx="4571100" cy="4572000"/>
            </a:xfrm>
            <a:prstGeom prst="ellipse">
              <a:avLst/>
            </a:prstGeom>
            <a:solidFill>
              <a:srgbClr val="C3C5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30"/>
            <p:cNvSpPr/>
            <p:nvPr/>
          </p:nvSpPr>
          <p:spPr>
            <a:xfrm rot="10800000">
              <a:off x="2091299" y="2961627"/>
              <a:ext cx="1531500" cy="1530900"/>
            </a:xfrm>
            <a:prstGeom prst="ellipse">
              <a:avLst/>
            </a:prstGeom>
            <a:solidFill>
              <a:srgbClr val="8A8FFD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30"/>
            <p:cNvSpPr/>
            <p:nvPr/>
          </p:nvSpPr>
          <p:spPr>
            <a:xfrm rot="10800000">
              <a:off x="2550792" y="3420734"/>
              <a:ext cx="612600" cy="6126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0" name="Google Shape;150;p30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1" name="Google Shape;151;p30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2" name="Google Shape;152;p30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3" name="Google Shape;153;p30"/>
          <p:cNvPicPr preferRelativeResize="0"/>
          <p:nvPr/>
        </p:nvPicPr>
        <p:blipFill rotWithShape="1">
          <a:blip r:embed="rId2">
            <a:alphaModFix/>
          </a:blip>
          <a:srcRect b="0" l="21141" r="0" t="0"/>
          <a:stretch/>
        </p:blipFill>
        <p:spPr>
          <a:xfrm>
            <a:off x="257175" y="338434"/>
            <a:ext cx="209550" cy="34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1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8" name="Google Shape;158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1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>
  <p:cSld name="1_Two Content">
    <p:bg>
      <p:bgPr>
        <a:solidFill>
          <a:srgbClr val="111E5E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2"/>
          <p:cNvSpPr txBox="1"/>
          <p:nvPr>
            <p:ph type="title"/>
          </p:nvPr>
        </p:nvSpPr>
        <p:spPr>
          <a:xfrm>
            <a:off x="428625" y="428625"/>
            <a:ext cx="8286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idx="1" type="body"/>
          </p:nvPr>
        </p:nvSpPr>
        <p:spPr>
          <a:xfrm>
            <a:off x="257175" y="1369219"/>
            <a:ext cx="41121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3" name="Google Shape;163;p32"/>
          <p:cNvSpPr txBox="1"/>
          <p:nvPr>
            <p:ph idx="2" type="body"/>
          </p:nvPr>
        </p:nvSpPr>
        <p:spPr>
          <a:xfrm>
            <a:off x="4774586" y="1369219"/>
            <a:ext cx="41121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4" name="Google Shape;164;p32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5" name="Google Shape;165;p32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" name="Google Shape;166;p32"/>
          <p:cNvSpPr txBox="1"/>
          <p:nvPr>
            <p:ph idx="3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167" name="Google Shape;167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32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3"/>
          <p:cNvSpPr txBox="1"/>
          <p:nvPr>
            <p:ph type="title"/>
          </p:nvPr>
        </p:nvSpPr>
        <p:spPr>
          <a:xfrm>
            <a:off x="428625" y="428625"/>
            <a:ext cx="8286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1" name="Google Shape;171;p33"/>
          <p:cNvSpPr txBox="1"/>
          <p:nvPr>
            <p:ph idx="1" type="body"/>
          </p:nvPr>
        </p:nvSpPr>
        <p:spPr>
          <a:xfrm>
            <a:off x="428625" y="1369218"/>
            <a:ext cx="8286900" cy="3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2" name="Google Shape;172;p33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3" name="Google Shape;173;p33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4" name="Google Shape;174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3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4"/>
          <p:cNvSpPr txBox="1"/>
          <p:nvPr>
            <p:ph type="title"/>
          </p:nvPr>
        </p:nvSpPr>
        <p:spPr>
          <a:xfrm>
            <a:off x="428625" y="428625"/>
            <a:ext cx="8286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8" name="Google Shape;178;p34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9" name="Google Shape;179;p34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0" name="Google Shape;180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34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5"/>
          <p:cNvSpPr txBox="1"/>
          <p:nvPr>
            <p:ph type="title"/>
          </p:nvPr>
        </p:nvSpPr>
        <p:spPr>
          <a:xfrm>
            <a:off x="428625" y="428625"/>
            <a:ext cx="8286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4" name="Google Shape;184;p35"/>
          <p:cNvSpPr txBox="1"/>
          <p:nvPr>
            <p:ph idx="1" type="body"/>
          </p:nvPr>
        </p:nvSpPr>
        <p:spPr>
          <a:xfrm>
            <a:off x="428625" y="1369219"/>
            <a:ext cx="39408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5" name="Google Shape;185;p35"/>
          <p:cNvSpPr txBox="1"/>
          <p:nvPr>
            <p:ph idx="2" type="body"/>
          </p:nvPr>
        </p:nvSpPr>
        <p:spPr>
          <a:xfrm>
            <a:off x="4774586" y="1369219"/>
            <a:ext cx="39408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6" name="Google Shape;186;p35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7" name="Google Shape;187;p35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8" name="Google Shape;188;p35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9" name="Google Shape;189;p35"/>
          <p:cNvSpPr txBox="1"/>
          <p:nvPr>
            <p:ph idx="3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190" name="Google Shape;190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4_Title Slide 2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6"/>
          <p:cNvSpPr/>
          <p:nvPr/>
        </p:nvSpPr>
        <p:spPr>
          <a:xfrm>
            <a:off x="6125705" y="0"/>
            <a:ext cx="3018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36"/>
          <p:cNvSpPr txBox="1"/>
          <p:nvPr>
            <p:ph type="ctrTitle"/>
          </p:nvPr>
        </p:nvSpPr>
        <p:spPr>
          <a:xfrm>
            <a:off x="257175" y="841772"/>
            <a:ext cx="86298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IBM Plex Sans"/>
              <a:buNone/>
              <a:defRPr sz="45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4" name="Google Shape;194;p36"/>
          <p:cNvSpPr txBox="1"/>
          <p:nvPr>
            <p:ph idx="1" type="subTitle"/>
          </p:nvPr>
        </p:nvSpPr>
        <p:spPr>
          <a:xfrm>
            <a:off x="257175" y="2701529"/>
            <a:ext cx="86298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95" name="Google Shape;195;p36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6" name="Google Shape;196;p36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7" name="Google Shape;197;p36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8" name="Google Shape;198;p36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36"/>
          <p:cNvSpPr txBox="1"/>
          <p:nvPr>
            <p:ph idx="2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200" name="Google Shape;200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4_Title Slide 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7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accent4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3" name="Google Shape;203;p37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chemeClr val="accent4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4" name="Google Shape;204;p37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" name="Google Shape;205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4_Comparis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8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38"/>
          <p:cNvSpPr txBox="1"/>
          <p:nvPr>
            <p:ph type="title"/>
          </p:nvPr>
        </p:nvSpPr>
        <p:spPr>
          <a:xfrm>
            <a:off x="431008" y="2286585"/>
            <a:ext cx="35175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BM Plex Sans"/>
              <a:buNone/>
              <a:defRPr sz="3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9" name="Google Shape;209;p38"/>
          <p:cNvSpPr txBox="1"/>
          <p:nvPr>
            <p:ph idx="1" type="body"/>
          </p:nvPr>
        </p:nvSpPr>
        <p:spPr>
          <a:xfrm>
            <a:off x="448637" y="1778622"/>
            <a:ext cx="35022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10" name="Google Shape;210;p38"/>
          <p:cNvSpPr txBox="1"/>
          <p:nvPr>
            <p:ph idx="2" type="body"/>
          </p:nvPr>
        </p:nvSpPr>
        <p:spPr>
          <a:xfrm>
            <a:off x="448637" y="3158836"/>
            <a:ext cx="35022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1" name="Google Shape;211;p38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2" name="Google Shape;212;p38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3" name="Google Shape;213;p38"/>
          <p:cNvSpPr txBox="1"/>
          <p:nvPr>
            <p:ph idx="3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14" name="Google Shape;214;p38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15" name="Google Shape;215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4_Comparison 2"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9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8" name="Google Shape;218;p39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9" name="Google Shape;219;p39"/>
          <p:cNvSpPr txBox="1"/>
          <p:nvPr>
            <p:ph idx="1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20" name="Google Shape;220;p39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21" name="Google Shape;221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4_Comparison 3"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40"/>
          <p:cNvPicPr preferRelativeResize="0"/>
          <p:nvPr/>
        </p:nvPicPr>
        <p:blipFill rotWithShape="1">
          <a:blip r:embed="rId2">
            <a:alphaModFix/>
          </a:blip>
          <a:srcRect b="0" l="7710" r="-6184" t="0"/>
          <a:stretch/>
        </p:blipFill>
        <p:spPr>
          <a:xfrm>
            <a:off x="4991833" y="0"/>
            <a:ext cx="443037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0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0"/>
          <p:cNvSpPr txBox="1"/>
          <p:nvPr>
            <p:ph type="title"/>
          </p:nvPr>
        </p:nvSpPr>
        <p:spPr>
          <a:xfrm>
            <a:off x="431008" y="2286585"/>
            <a:ext cx="35175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BM Plex Sans"/>
              <a:buNone/>
              <a:defRPr sz="3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6" name="Google Shape;226;p40"/>
          <p:cNvSpPr txBox="1"/>
          <p:nvPr>
            <p:ph idx="1" type="body"/>
          </p:nvPr>
        </p:nvSpPr>
        <p:spPr>
          <a:xfrm>
            <a:off x="448637" y="1778622"/>
            <a:ext cx="35022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27" name="Google Shape;227;p40"/>
          <p:cNvSpPr txBox="1"/>
          <p:nvPr>
            <p:ph idx="2" type="body"/>
          </p:nvPr>
        </p:nvSpPr>
        <p:spPr>
          <a:xfrm>
            <a:off x="448637" y="3158836"/>
            <a:ext cx="35022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28" name="Google Shape;228;p40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9" name="Google Shape;229;p40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0" name="Google Shape;230;p40"/>
          <p:cNvSpPr txBox="1"/>
          <p:nvPr>
            <p:ph idx="3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231" name="Google Shape;23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40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Comparison">
  <p:cSld name="4_Comparison 4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1"/>
          <p:cNvSpPr/>
          <p:nvPr/>
        </p:nvSpPr>
        <p:spPr>
          <a:xfrm>
            <a:off x="6125705" y="0"/>
            <a:ext cx="30183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41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6" name="Google Shape;236;p41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7" name="Google Shape;237;p41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41"/>
          <p:cNvSpPr txBox="1"/>
          <p:nvPr>
            <p:ph idx="1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239" name="Google Shape;239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41"/>
          <p:cNvPicPr preferRelativeResize="0"/>
          <p:nvPr/>
        </p:nvPicPr>
        <p:blipFill rotWithShape="1">
          <a:blip r:embed="rId3">
            <a:alphaModFix amt="75000"/>
          </a:blip>
          <a:srcRect b="0" l="0" r="0" t="0"/>
          <a:stretch/>
        </p:blipFill>
        <p:spPr>
          <a:xfrm>
            <a:off x="3072617" y="983726"/>
            <a:ext cx="10429884" cy="516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41"/>
          <p:cNvPicPr preferRelativeResize="0"/>
          <p:nvPr/>
        </p:nvPicPr>
        <p:blipFill rotWithShape="1">
          <a:blip r:embed="rId3">
            <a:alphaModFix amt="75000"/>
          </a:blip>
          <a:srcRect b="0" l="0" r="0" t="0"/>
          <a:stretch/>
        </p:blipFill>
        <p:spPr>
          <a:xfrm>
            <a:off x="3072617" y="2761370"/>
            <a:ext cx="10429884" cy="516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bg>
      <p:bgPr>
        <a:solidFill>
          <a:schemeClr val="accent2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2"/>
          <p:cNvSpPr txBox="1"/>
          <p:nvPr>
            <p:ph type="ctrTitle"/>
          </p:nvPr>
        </p:nvSpPr>
        <p:spPr>
          <a:xfrm>
            <a:off x="428625" y="841772"/>
            <a:ext cx="82869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500"/>
              <a:buFont typeface="IBM Plex Sans"/>
              <a:buNone/>
              <a:defRPr sz="4500">
                <a:solidFill>
                  <a:schemeClr val="accent3"/>
                </a:solidFill>
              </a:defRPr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4" name="Google Shape;244;p42"/>
          <p:cNvSpPr txBox="1"/>
          <p:nvPr>
            <p:ph idx="1" type="subTitle"/>
          </p:nvPr>
        </p:nvSpPr>
        <p:spPr>
          <a:xfrm>
            <a:off x="428625" y="2701529"/>
            <a:ext cx="82869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 sz="1800">
                <a:solidFill>
                  <a:schemeClr val="accent3"/>
                </a:solidFill>
              </a:defRPr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245" name="Google Shape;245;p42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6" name="Google Shape;246;p42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7" name="Google Shape;247;p42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8" name="Google Shape;248;p42"/>
          <p:cNvSpPr txBox="1"/>
          <p:nvPr>
            <p:ph idx="2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249" name="Google Shape;249;p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3"/>
          <p:cNvSpPr txBox="1"/>
          <p:nvPr>
            <p:ph type="ctrTitle"/>
          </p:nvPr>
        </p:nvSpPr>
        <p:spPr>
          <a:xfrm>
            <a:off x="257175" y="841772"/>
            <a:ext cx="86298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IBM Plex Sans"/>
              <a:buNone/>
              <a:defRPr sz="45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2" name="Google Shape;252;p43"/>
          <p:cNvSpPr txBox="1"/>
          <p:nvPr>
            <p:ph idx="1" type="subTitle"/>
          </p:nvPr>
        </p:nvSpPr>
        <p:spPr>
          <a:xfrm>
            <a:off x="257175" y="2701529"/>
            <a:ext cx="86298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253" name="Google Shape;253;p43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4" name="Google Shape;254;p43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5" name="Google Shape;255;p43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6" name="Google Shape;256;p43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43"/>
          <p:cNvSpPr txBox="1"/>
          <p:nvPr>
            <p:ph idx="2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258" name="Google Shape;258;p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>
  <p:cSld name="4_Comparison 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4"/>
          <p:cNvSpPr/>
          <p:nvPr/>
        </p:nvSpPr>
        <p:spPr>
          <a:xfrm>
            <a:off x="257175" y="477620"/>
            <a:ext cx="8629800" cy="4197300"/>
          </a:xfrm>
          <a:prstGeom prst="rect">
            <a:avLst/>
          </a:prstGeom>
          <a:noFill/>
          <a:ln cap="flat" cmpd="sng" w="3175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44"/>
          <p:cNvSpPr txBox="1"/>
          <p:nvPr>
            <p:ph type="title"/>
          </p:nvPr>
        </p:nvSpPr>
        <p:spPr>
          <a:xfrm>
            <a:off x="431008" y="2286585"/>
            <a:ext cx="35175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BM Plex Sans"/>
              <a:buNone/>
              <a:defRPr sz="30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2" name="Google Shape;262;p44"/>
          <p:cNvSpPr txBox="1"/>
          <p:nvPr>
            <p:ph idx="1" type="body"/>
          </p:nvPr>
        </p:nvSpPr>
        <p:spPr>
          <a:xfrm>
            <a:off x="448637" y="1778622"/>
            <a:ext cx="3502200" cy="38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63" name="Google Shape;263;p44"/>
          <p:cNvSpPr txBox="1"/>
          <p:nvPr>
            <p:ph idx="2" type="body"/>
          </p:nvPr>
        </p:nvSpPr>
        <p:spPr>
          <a:xfrm>
            <a:off x="448637" y="3158836"/>
            <a:ext cx="3502200" cy="148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64" name="Google Shape;264;p44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65" name="Google Shape;265;p44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6" name="Google Shape;266;p44"/>
          <p:cNvSpPr txBox="1"/>
          <p:nvPr>
            <p:ph idx="3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67" name="Google Shape;267;p44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68" name="Google Shape;268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5"/>
          <p:cNvSpPr txBox="1"/>
          <p:nvPr>
            <p:ph type="title"/>
          </p:nvPr>
        </p:nvSpPr>
        <p:spPr>
          <a:xfrm>
            <a:off x="247650" y="1282303"/>
            <a:ext cx="86391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IBM Plex Sans"/>
              <a:buNone/>
              <a:defRPr sz="45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1" name="Google Shape;271;p45"/>
          <p:cNvSpPr txBox="1"/>
          <p:nvPr>
            <p:ph idx="1" type="body"/>
          </p:nvPr>
        </p:nvSpPr>
        <p:spPr>
          <a:xfrm>
            <a:off x="247650" y="3442097"/>
            <a:ext cx="86391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72" name="Google Shape;272;p45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3" name="Google Shape;273;p45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4" name="Google Shape;274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45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>
  <p:cSld name="2_Two Content">
    <p:bg>
      <p:bgPr>
        <a:solidFill>
          <a:srgbClr val="111E5E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6"/>
          <p:cNvSpPr/>
          <p:nvPr/>
        </p:nvSpPr>
        <p:spPr>
          <a:xfrm>
            <a:off x="6125705" y="0"/>
            <a:ext cx="30183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46"/>
          <p:cNvSpPr txBox="1"/>
          <p:nvPr>
            <p:ph type="title"/>
          </p:nvPr>
        </p:nvSpPr>
        <p:spPr>
          <a:xfrm>
            <a:off x="428624" y="428625"/>
            <a:ext cx="5202600" cy="117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9" name="Google Shape;279;p46"/>
          <p:cNvSpPr txBox="1"/>
          <p:nvPr>
            <p:ph idx="1" type="body"/>
          </p:nvPr>
        </p:nvSpPr>
        <p:spPr>
          <a:xfrm>
            <a:off x="428625" y="3164746"/>
            <a:ext cx="5202600" cy="146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80" name="Google Shape;280;p46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1" name="Google Shape;281;p46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2" name="Google Shape;282;p46"/>
          <p:cNvSpPr txBox="1"/>
          <p:nvPr>
            <p:ph idx="2" type="body"/>
          </p:nvPr>
        </p:nvSpPr>
        <p:spPr>
          <a:xfrm>
            <a:off x="578324" y="257175"/>
            <a:ext cx="19944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600"/>
              <a:buNone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-2667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-2667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-2667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-2667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600"/>
              <a:buChar char="•"/>
              <a:defRPr sz="600">
                <a:solidFill>
                  <a:schemeClr val="accent5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283" name="Google Shape;283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46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omparison" type="twoTxTwoObj">
  <p:cSld name="TWO_OBJECTS_WITH_TEXT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7"/>
          <p:cNvSpPr txBox="1"/>
          <p:nvPr>
            <p:ph type="title"/>
          </p:nvPr>
        </p:nvSpPr>
        <p:spPr>
          <a:xfrm>
            <a:off x="256732" y="437617"/>
            <a:ext cx="8632800" cy="82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7" name="Google Shape;287;p47"/>
          <p:cNvSpPr txBox="1"/>
          <p:nvPr>
            <p:ph idx="1" type="body"/>
          </p:nvPr>
        </p:nvSpPr>
        <p:spPr>
          <a:xfrm>
            <a:off x="257175" y="1260872"/>
            <a:ext cx="4234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88" name="Google Shape;288;p47"/>
          <p:cNvSpPr txBox="1"/>
          <p:nvPr>
            <p:ph idx="2" type="body"/>
          </p:nvPr>
        </p:nvSpPr>
        <p:spPr>
          <a:xfrm>
            <a:off x="257175" y="1878806"/>
            <a:ext cx="42345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89" name="Google Shape;289;p47"/>
          <p:cNvSpPr txBox="1"/>
          <p:nvPr>
            <p:ph idx="3" type="body"/>
          </p:nvPr>
        </p:nvSpPr>
        <p:spPr>
          <a:xfrm>
            <a:off x="4631621" y="1260872"/>
            <a:ext cx="4255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290" name="Google Shape;290;p47"/>
          <p:cNvSpPr txBox="1"/>
          <p:nvPr>
            <p:ph idx="4" type="body"/>
          </p:nvPr>
        </p:nvSpPr>
        <p:spPr>
          <a:xfrm>
            <a:off x="4631621" y="1878806"/>
            <a:ext cx="4255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91" name="Google Shape;291;p47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92" name="Google Shape;292;p47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3" name="Google Shape;293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47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8"/>
          <p:cNvSpPr txBox="1"/>
          <p:nvPr>
            <p:ph type="title"/>
          </p:nvPr>
        </p:nvSpPr>
        <p:spPr>
          <a:xfrm>
            <a:off x="262293" y="437616"/>
            <a:ext cx="3274200" cy="11055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BM Plex Sans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97" name="Google Shape;297;p48"/>
          <p:cNvSpPr txBox="1"/>
          <p:nvPr>
            <p:ph idx="1" type="body"/>
          </p:nvPr>
        </p:nvSpPr>
        <p:spPr>
          <a:xfrm>
            <a:off x="3887391" y="740569"/>
            <a:ext cx="49944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810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298" name="Google Shape;298;p48"/>
          <p:cNvSpPr txBox="1"/>
          <p:nvPr>
            <p:ph idx="2" type="body"/>
          </p:nvPr>
        </p:nvSpPr>
        <p:spPr>
          <a:xfrm>
            <a:off x="262293" y="1543050"/>
            <a:ext cx="32742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299" name="Google Shape;299;p48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0" name="Google Shape;300;p48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1" name="Google Shape;301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48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9"/>
          <p:cNvSpPr txBox="1"/>
          <p:nvPr>
            <p:ph type="title"/>
          </p:nvPr>
        </p:nvSpPr>
        <p:spPr>
          <a:xfrm>
            <a:off x="257175" y="428625"/>
            <a:ext cx="3279300" cy="11145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BM Plex Sans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5" name="Google Shape;305;p49"/>
          <p:cNvSpPr/>
          <p:nvPr>
            <p:ph idx="2" type="pic"/>
          </p:nvPr>
        </p:nvSpPr>
        <p:spPr>
          <a:xfrm>
            <a:off x="3887391" y="740569"/>
            <a:ext cx="49995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306" name="Google Shape;306;p49"/>
          <p:cNvSpPr txBox="1"/>
          <p:nvPr>
            <p:ph idx="1" type="body"/>
          </p:nvPr>
        </p:nvSpPr>
        <p:spPr>
          <a:xfrm>
            <a:off x="257175" y="1543050"/>
            <a:ext cx="327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307" name="Google Shape;307;p49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08" name="Google Shape;308;p49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9" name="Google Shape;309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9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0"/>
          <p:cNvSpPr txBox="1"/>
          <p:nvPr>
            <p:ph type="title"/>
          </p:nvPr>
        </p:nvSpPr>
        <p:spPr>
          <a:xfrm>
            <a:off x="428625" y="428625"/>
            <a:ext cx="8286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3" name="Google Shape;313;p50"/>
          <p:cNvSpPr txBox="1"/>
          <p:nvPr>
            <p:ph idx="1" type="body"/>
          </p:nvPr>
        </p:nvSpPr>
        <p:spPr>
          <a:xfrm rot="5400000">
            <a:off x="2899275" y="-1101282"/>
            <a:ext cx="3345600" cy="82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14" name="Google Shape;314;p50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5" name="Google Shape;315;p50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16" name="Google Shape;316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7176" y="4714805"/>
            <a:ext cx="171519" cy="171519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50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1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0" name="Google Shape;320;p51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1" name="Google Shape;321;p51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2" name="Google Shape;322;p51"/>
          <p:cNvSpPr txBox="1"/>
          <p:nvPr>
            <p:ph idx="11" type="ftr"/>
          </p:nvPr>
        </p:nvSpPr>
        <p:spPr>
          <a:xfrm>
            <a:off x="578324" y="4714875"/>
            <a:ext cx="2765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23" name="Google Shape;323;p51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3.xml"/><Relationship Id="rId2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44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46.xml"/><Relationship Id="rId28" Type="http://schemas.openxmlformats.org/officeDocument/2006/relationships/theme" Target="../theme/theme2.xml"/><Relationship Id="rId27" Type="http://schemas.openxmlformats.org/officeDocument/2006/relationships/slideLayout" Target="../slideLayouts/slideLayout48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>
            <a:off x="428625" y="428625"/>
            <a:ext cx="82869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IBM Plex Sans"/>
              <a:buNone/>
              <a:defRPr b="0" i="0" sz="3300" u="none" cap="none" strike="noStrike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>
            <a:off x="428625" y="1369218"/>
            <a:ext cx="8286900" cy="3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794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b="0" i="0" sz="800" u="none" cap="none" strike="noStrike">
                <a:solidFill>
                  <a:schemeClr val="dk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25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8142596" y="266096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b="0" i="0" sz="600" u="none" cap="none" strike="noStrike">
                <a:solidFill>
                  <a:srgbClr val="969696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0" name="Google Shape;100;p25"/>
          <p:cNvSpPr txBox="1"/>
          <p:nvPr>
            <p:ph idx="11" type="ftr"/>
          </p:nvPr>
        </p:nvSpPr>
        <p:spPr>
          <a:xfrm>
            <a:off x="604405" y="4714875"/>
            <a:ext cx="30861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IBM Plex Mono"/>
              <a:buNone/>
              <a:defRPr b="0" i="0" sz="600" u="none" cap="none" strike="noStrike">
                <a:solidFill>
                  <a:srgbClr val="888888"/>
                </a:solidFill>
                <a:latin typeface="IBM Plex Mono"/>
                <a:ea typeface="IBM Plex Mono"/>
                <a:cs typeface="IBM Plex Mono"/>
                <a:sym typeface="IBM Plex Mo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01" name="Google Shape;101;p25"/>
          <p:cNvPicPr preferRelativeResize="0"/>
          <p:nvPr/>
        </p:nvPicPr>
        <p:blipFill rotWithShape="1">
          <a:blip r:embed="rId1">
            <a:alphaModFix/>
          </a:blip>
          <a:srcRect b="0" l="21141" r="0" t="0"/>
          <a:stretch/>
        </p:blipFill>
        <p:spPr>
          <a:xfrm>
            <a:off x="257175" y="338434"/>
            <a:ext cx="209550" cy="3429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162">
          <p15:clr>
            <a:srgbClr val="F26B43"/>
          </p15:clr>
        </p15:guide>
        <p15:guide id="4" pos="5598">
          <p15:clr>
            <a:srgbClr val="F26B43"/>
          </p15:clr>
        </p15:guide>
        <p15:guide id="5" orient="horz" pos="2970">
          <p15:clr>
            <a:srgbClr val="F26B43"/>
          </p15:clr>
        </p15:guide>
        <p15:guide id="6" orient="horz" pos="162">
          <p15:clr>
            <a:srgbClr val="F26B43"/>
          </p15:clr>
        </p15:guide>
        <p15:guide id="7" orient="horz" pos="3078">
          <p15:clr>
            <a:srgbClr val="F26B43"/>
          </p15:clr>
        </p15:guide>
        <p15:guide id="8" orient="horz" pos="270">
          <p15:clr>
            <a:srgbClr val="F26B43"/>
          </p15:clr>
        </p15:guide>
        <p15:guide id="9" pos="270">
          <p15:clr>
            <a:srgbClr val="F26B43"/>
          </p15:clr>
        </p15:guide>
        <p15:guide id="10" pos="549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png"/><Relationship Id="rId4" Type="http://schemas.openxmlformats.org/officeDocument/2006/relationships/image" Target="../media/image4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5.png"/><Relationship Id="rId4" Type="http://schemas.openxmlformats.org/officeDocument/2006/relationships/image" Target="../media/image31.png"/><Relationship Id="rId5" Type="http://schemas.openxmlformats.org/officeDocument/2006/relationships/image" Target="../media/image19.png"/><Relationship Id="rId6" Type="http://schemas.openxmlformats.org/officeDocument/2006/relationships/image" Target="../media/image52.png"/><Relationship Id="rId7" Type="http://schemas.openxmlformats.org/officeDocument/2006/relationships/image" Target="../media/image3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png"/><Relationship Id="rId4" Type="http://schemas.openxmlformats.org/officeDocument/2006/relationships/image" Target="../media/image18.png"/><Relationship Id="rId9" Type="http://schemas.openxmlformats.org/officeDocument/2006/relationships/image" Target="../media/image47.png"/><Relationship Id="rId5" Type="http://schemas.openxmlformats.org/officeDocument/2006/relationships/image" Target="../media/image40.png"/><Relationship Id="rId6" Type="http://schemas.openxmlformats.org/officeDocument/2006/relationships/image" Target="../media/image42.png"/><Relationship Id="rId7" Type="http://schemas.openxmlformats.org/officeDocument/2006/relationships/image" Target="../media/image39.png"/><Relationship Id="rId8" Type="http://schemas.openxmlformats.org/officeDocument/2006/relationships/image" Target="../media/image41.png"/><Relationship Id="rId11" Type="http://schemas.openxmlformats.org/officeDocument/2006/relationships/image" Target="../media/image45.png"/><Relationship Id="rId10" Type="http://schemas.openxmlformats.org/officeDocument/2006/relationships/image" Target="../media/image46.png"/><Relationship Id="rId12" Type="http://schemas.openxmlformats.org/officeDocument/2006/relationships/image" Target="../media/image4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6.png"/><Relationship Id="rId4" Type="http://schemas.openxmlformats.org/officeDocument/2006/relationships/image" Target="../media/image56.png"/><Relationship Id="rId5" Type="http://schemas.openxmlformats.org/officeDocument/2006/relationships/image" Target="../media/image5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5" Type="http://schemas.openxmlformats.org/officeDocument/2006/relationships/image" Target="../media/image18.png"/><Relationship Id="rId6" Type="http://schemas.openxmlformats.org/officeDocument/2006/relationships/image" Target="../media/image38.jpg"/><Relationship Id="rId7" Type="http://schemas.openxmlformats.org/officeDocument/2006/relationships/image" Target="../media/image5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png"/><Relationship Id="rId4" Type="http://schemas.openxmlformats.org/officeDocument/2006/relationships/image" Target="../media/image52.png"/><Relationship Id="rId5" Type="http://schemas.openxmlformats.org/officeDocument/2006/relationships/image" Target="../media/image28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52.png"/><Relationship Id="rId5" Type="http://schemas.openxmlformats.org/officeDocument/2006/relationships/image" Target="../media/image24.png"/><Relationship Id="rId6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Relationship Id="rId4" Type="http://schemas.openxmlformats.org/officeDocument/2006/relationships/image" Target="../media/image52.png"/><Relationship Id="rId5" Type="http://schemas.openxmlformats.org/officeDocument/2006/relationships/image" Target="../media/image25.png"/><Relationship Id="rId6" Type="http://schemas.openxmlformats.org/officeDocument/2006/relationships/image" Target="../media/image43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2.png"/><Relationship Id="rId4" Type="http://schemas.openxmlformats.org/officeDocument/2006/relationships/hyperlink" Target="http://www.youtube.com/watch?v=CLlJKFpxFCY" TargetMode="External"/><Relationship Id="rId5" Type="http://schemas.openxmlformats.org/officeDocument/2006/relationships/image" Target="../media/image2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jpg"/><Relationship Id="rId4" Type="http://schemas.openxmlformats.org/officeDocument/2006/relationships/image" Target="../media/image29.png"/><Relationship Id="rId9" Type="http://schemas.openxmlformats.org/officeDocument/2006/relationships/image" Target="../media/image37.png"/><Relationship Id="rId5" Type="http://schemas.openxmlformats.org/officeDocument/2006/relationships/image" Target="../media/image33.png"/><Relationship Id="rId6" Type="http://schemas.openxmlformats.org/officeDocument/2006/relationships/image" Target="../media/image26.png"/><Relationship Id="rId7" Type="http://schemas.openxmlformats.org/officeDocument/2006/relationships/image" Target="../media/image32.png"/><Relationship Id="rId8" Type="http://schemas.openxmlformats.org/officeDocument/2006/relationships/image" Target="../media/image27.png"/><Relationship Id="rId10" Type="http://schemas.openxmlformats.org/officeDocument/2006/relationships/image" Target="../media/image5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5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Relationship Id="rId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2"/>
          <p:cNvSpPr txBox="1"/>
          <p:nvPr>
            <p:ph type="ctrTitle"/>
          </p:nvPr>
        </p:nvSpPr>
        <p:spPr>
          <a:xfrm>
            <a:off x="290040" y="1620791"/>
            <a:ext cx="4648200" cy="332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500"/>
              <a:buNone/>
            </a:pPr>
            <a:r>
              <a:rPr lang="en" sz="2330">
                <a:solidFill>
                  <a:schemeClr val="accent3"/>
                </a:solidFill>
              </a:rPr>
              <a:t>Keeping Space Clear for All™</a:t>
            </a:r>
            <a:endParaRPr sz="3950"/>
          </a:p>
        </p:txBody>
      </p:sp>
      <p:sp>
        <p:nvSpPr>
          <p:cNvPr id="330" name="Google Shape;330;p52"/>
          <p:cNvSpPr txBox="1"/>
          <p:nvPr>
            <p:ph idx="10" type="dt"/>
          </p:nvPr>
        </p:nvSpPr>
        <p:spPr>
          <a:xfrm>
            <a:off x="8142596" y="4714875"/>
            <a:ext cx="744300" cy="1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solidFill>
                  <a:schemeClr val="dk1"/>
                </a:solidFill>
              </a:rPr>
              <a:t>June 2023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31" name="Google Shape;331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170" y="1023600"/>
            <a:ext cx="4634476" cy="598919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52"/>
          <p:cNvSpPr txBox="1"/>
          <p:nvPr/>
        </p:nvSpPr>
        <p:spPr>
          <a:xfrm>
            <a:off x="284825" y="2458683"/>
            <a:ext cx="4639800" cy="4455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500"/>
              <a:buFont typeface="IBM Plex Sans"/>
              <a:buNone/>
            </a:pPr>
            <a:r>
              <a:rPr lang="en" sz="1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Addressing Orbital Debris with our </a:t>
            </a:r>
            <a:endParaRPr sz="15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500"/>
              <a:buFont typeface="IBM Plex Sans"/>
              <a:buNone/>
            </a:pPr>
            <a:r>
              <a:rPr lang="en" sz="1500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rPr>
              <a:t>Fleet of In-space Capabilities</a:t>
            </a:r>
            <a:endParaRPr sz="1500">
              <a:solidFill>
                <a:schemeClr val="lt1"/>
              </a:solidFill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pic>
        <p:nvPicPr>
          <p:cNvPr descr="Ein Bild, das Satellit enthält.&#10;&#10;Automatisch generierte Beschreibung" id="333" name="Google Shape;333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7200000">
            <a:off x="3955018" y="-1009203"/>
            <a:ext cx="7187638" cy="42783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" name="Google Shape;546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397777">
            <a:off x="4696648" y="1153671"/>
            <a:ext cx="3494929" cy="3494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7" name="Google Shape;547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088" y="1246375"/>
            <a:ext cx="1968574" cy="169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61"/>
          <p:cNvPicPr preferRelativeResize="0"/>
          <p:nvPr/>
        </p:nvPicPr>
        <p:blipFill rotWithShape="1">
          <a:blip r:embed="rId5">
            <a:alphaModFix/>
          </a:blip>
          <a:srcRect b="74450" l="2143" r="0" t="0"/>
          <a:stretch/>
        </p:blipFill>
        <p:spPr>
          <a:xfrm>
            <a:off x="0" y="-2"/>
            <a:ext cx="9144000" cy="863550"/>
          </a:xfrm>
          <a:prstGeom prst="rect">
            <a:avLst/>
          </a:prstGeom>
          <a:noFill/>
          <a:ln>
            <a:noFill/>
          </a:ln>
        </p:spPr>
      </p:pic>
      <p:sp>
        <p:nvSpPr>
          <p:cNvPr id="549" name="Google Shape;549;p61"/>
          <p:cNvSpPr txBox="1"/>
          <p:nvPr>
            <p:ph type="title"/>
          </p:nvPr>
        </p:nvSpPr>
        <p:spPr>
          <a:xfrm>
            <a:off x="311700" y="964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Technology </a:t>
            </a: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Overview</a:t>
            </a:r>
            <a:endParaRPr b="1"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50" name="Google Shape;550;p61">
            <a:hlinkClick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51" name="Google Shape;551;p61"/>
          <p:cNvGrpSpPr/>
          <p:nvPr/>
        </p:nvGrpSpPr>
        <p:grpSpPr>
          <a:xfrm>
            <a:off x="4299150" y="3047700"/>
            <a:ext cx="2252025" cy="1756750"/>
            <a:chOff x="3269868" y="2344300"/>
            <a:chExt cx="2252025" cy="1756750"/>
          </a:xfrm>
        </p:grpSpPr>
        <p:sp>
          <p:nvSpPr>
            <p:cNvPr id="552" name="Google Shape;552;p61"/>
            <p:cNvSpPr/>
            <p:nvPr/>
          </p:nvSpPr>
          <p:spPr>
            <a:xfrm>
              <a:off x="4550518" y="2344300"/>
              <a:ext cx="971375" cy="1153450"/>
            </a:xfrm>
            <a:custGeom>
              <a:rect b="b" l="l" r="r" t="t"/>
              <a:pathLst>
                <a:path extrusionOk="0" h="46138" w="38855">
                  <a:moveTo>
                    <a:pt x="38855" y="0"/>
                  </a:moveTo>
                  <a:lnTo>
                    <a:pt x="0" y="36311"/>
                  </a:lnTo>
                  <a:lnTo>
                    <a:pt x="0" y="46138"/>
                  </a:lnTo>
                </a:path>
              </a:pathLst>
            </a:custGeom>
            <a:noFill/>
            <a:ln cap="flat" cmpd="sng" w="19050">
              <a:solidFill>
                <a:srgbClr val="ADADAD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553" name="Google Shape;553;p61"/>
            <p:cNvSpPr txBox="1"/>
            <p:nvPr/>
          </p:nvSpPr>
          <p:spPr>
            <a:xfrm>
              <a:off x="3269868" y="3497750"/>
              <a:ext cx="1938000" cy="603300"/>
            </a:xfrm>
            <a:prstGeom prst="rect">
              <a:avLst/>
            </a:prstGeom>
            <a:solidFill>
              <a:srgbClr val="383E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rgbClr val="FFFFFF"/>
                  </a:solidFill>
                </a:rPr>
                <a:t>Flight-proven, efficient COTS bus and systems</a:t>
              </a:r>
              <a:endParaRPr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554" name="Google Shape;554;p61"/>
          <p:cNvGrpSpPr/>
          <p:nvPr/>
        </p:nvGrpSpPr>
        <p:grpSpPr>
          <a:xfrm>
            <a:off x="4152575" y="1545663"/>
            <a:ext cx="2260425" cy="880211"/>
            <a:chOff x="4859363" y="4260306"/>
            <a:chExt cx="2260425" cy="831722"/>
          </a:xfrm>
        </p:grpSpPr>
        <p:sp>
          <p:nvSpPr>
            <p:cNvPr id="555" name="Google Shape;555;p61"/>
            <p:cNvSpPr txBox="1"/>
            <p:nvPr/>
          </p:nvSpPr>
          <p:spPr>
            <a:xfrm>
              <a:off x="4859363" y="4260306"/>
              <a:ext cx="2095800" cy="570000"/>
            </a:xfrm>
            <a:prstGeom prst="rect">
              <a:avLst/>
            </a:prstGeom>
            <a:solidFill>
              <a:srgbClr val="383E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rgbClr val="FFFFFF"/>
                  </a:solidFill>
                </a:rPr>
                <a:t>TumblEye program</a:t>
              </a:r>
              <a:endParaRPr sz="1300">
                <a:solidFill>
                  <a:srgbClr val="FFFFFF"/>
                </a:solidFill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00">
                  <a:solidFill>
                    <a:srgbClr val="FFFFFF"/>
                  </a:solidFill>
                </a:rPr>
                <a:t>resolves multi-axis tumble</a:t>
              </a:r>
              <a:endParaRPr sz="1300">
                <a:solidFill>
                  <a:srgbClr val="FFFFFF"/>
                </a:solidFill>
              </a:endParaRPr>
            </a:p>
          </p:txBody>
        </p:sp>
        <p:sp>
          <p:nvSpPr>
            <p:cNvPr id="556" name="Google Shape;556;p61"/>
            <p:cNvSpPr/>
            <p:nvPr/>
          </p:nvSpPr>
          <p:spPr>
            <a:xfrm>
              <a:off x="5860788" y="4830902"/>
              <a:ext cx="1259000" cy="261125"/>
            </a:xfrm>
            <a:custGeom>
              <a:rect b="b" l="l" r="r" t="t"/>
              <a:pathLst>
                <a:path extrusionOk="0" h="10445" w="50360">
                  <a:moveTo>
                    <a:pt x="50360" y="10445"/>
                  </a:moveTo>
                  <a:lnTo>
                    <a:pt x="0" y="8414"/>
                  </a:lnTo>
                  <a:lnTo>
                    <a:pt x="0" y="0"/>
                  </a:lnTo>
                </a:path>
              </a:pathLst>
            </a:custGeom>
            <a:noFill/>
            <a:ln cap="flat" cmpd="sng" w="19050">
              <a:solidFill>
                <a:srgbClr val="ADADAD"/>
              </a:solidFill>
              <a:prstDash val="solid"/>
              <a:round/>
              <a:headEnd len="med" w="med" type="triangle"/>
              <a:tailEnd len="med" w="med" type="none"/>
            </a:ln>
          </p:spPr>
        </p:sp>
      </p:grpSp>
      <p:grpSp>
        <p:nvGrpSpPr>
          <p:cNvPr id="557" name="Google Shape;557;p61"/>
          <p:cNvGrpSpPr/>
          <p:nvPr/>
        </p:nvGrpSpPr>
        <p:grpSpPr>
          <a:xfrm>
            <a:off x="6509012" y="3301050"/>
            <a:ext cx="2095800" cy="1355325"/>
            <a:chOff x="-2062638" y="917375"/>
            <a:chExt cx="2095800" cy="1355325"/>
          </a:xfrm>
        </p:grpSpPr>
        <p:sp>
          <p:nvSpPr>
            <p:cNvPr id="558" name="Google Shape;558;p61"/>
            <p:cNvSpPr txBox="1"/>
            <p:nvPr/>
          </p:nvSpPr>
          <p:spPr>
            <a:xfrm>
              <a:off x="-2062638" y="1542200"/>
              <a:ext cx="2095800" cy="730500"/>
            </a:xfrm>
            <a:prstGeom prst="rect">
              <a:avLst/>
            </a:prstGeom>
            <a:solidFill>
              <a:srgbClr val="383E4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300">
                  <a:solidFill>
                    <a:srgbClr val="FFFFFF"/>
                  </a:solidFill>
                </a:rPr>
                <a:t>REACCH end effector for secure, non-destructive, reversible grapple</a:t>
              </a:r>
              <a:endParaRPr sz="1300">
                <a:solidFill>
                  <a:srgbClr val="FFFFFF"/>
                </a:solidFill>
              </a:endParaRPr>
            </a:p>
          </p:txBody>
        </p:sp>
        <p:sp>
          <p:nvSpPr>
            <p:cNvPr id="559" name="Google Shape;559;p61"/>
            <p:cNvSpPr/>
            <p:nvPr/>
          </p:nvSpPr>
          <p:spPr>
            <a:xfrm>
              <a:off x="-815200" y="917375"/>
              <a:ext cx="660200" cy="621825"/>
            </a:xfrm>
            <a:custGeom>
              <a:rect b="b" l="l" r="r" t="t"/>
              <a:pathLst>
                <a:path extrusionOk="0" h="24873" w="26408">
                  <a:moveTo>
                    <a:pt x="0" y="0"/>
                  </a:moveTo>
                  <a:lnTo>
                    <a:pt x="26408" y="15661"/>
                  </a:lnTo>
                  <a:lnTo>
                    <a:pt x="26408" y="24873"/>
                  </a:lnTo>
                </a:path>
              </a:pathLst>
            </a:custGeom>
            <a:noFill/>
            <a:ln cap="flat" cmpd="sng" w="19050">
              <a:solidFill>
                <a:srgbClr val="ADADAD"/>
              </a:solidFill>
              <a:prstDash val="solid"/>
              <a:round/>
              <a:headEnd len="med" w="med" type="triangle"/>
              <a:tailEnd len="med" w="med" type="none"/>
            </a:ln>
          </p:spPr>
        </p:sp>
      </p:grpSp>
      <p:sp>
        <p:nvSpPr>
          <p:cNvPr id="560" name="Google Shape;560;p61"/>
          <p:cNvSpPr txBox="1"/>
          <p:nvPr/>
        </p:nvSpPr>
        <p:spPr>
          <a:xfrm>
            <a:off x="5679100" y="863550"/>
            <a:ext cx="19131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Laelaps</a:t>
            </a:r>
            <a:endParaRPr b="1" sz="18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61" name="Google Shape;561;p61"/>
          <p:cNvSpPr txBox="1"/>
          <p:nvPr/>
        </p:nvSpPr>
        <p:spPr>
          <a:xfrm>
            <a:off x="794863" y="863550"/>
            <a:ext cx="19131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TumblEye</a:t>
            </a:r>
            <a:endParaRPr b="1" sz="18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62" name="Google Shape;562;p61"/>
          <p:cNvCxnSpPr/>
          <p:nvPr/>
        </p:nvCxnSpPr>
        <p:spPr>
          <a:xfrm>
            <a:off x="23375" y="3168800"/>
            <a:ext cx="3468000" cy="0"/>
          </a:xfrm>
          <a:prstGeom prst="straightConnector1">
            <a:avLst/>
          </a:prstGeom>
          <a:noFill/>
          <a:ln cap="flat" cmpd="sng" w="9525">
            <a:solidFill>
              <a:srgbClr val="383E4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3" name="Google Shape;563;p61"/>
          <p:cNvCxnSpPr/>
          <p:nvPr/>
        </p:nvCxnSpPr>
        <p:spPr>
          <a:xfrm rot="10800000">
            <a:off x="3522475" y="872725"/>
            <a:ext cx="0" cy="4247400"/>
          </a:xfrm>
          <a:prstGeom prst="straightConnector1">
            <a:avLst/>
          </a:prstGeom>
          <a:noFill/>
          <a:ln cap="flat" cmpd="sng" w="9525">
            <a:solidFill>
              <a:srgbClr val="383E4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64" name="Google Shape;564;p61"/>
          <p:cNvSpPr/>
          <p:nvPr/>
        </p:nvSpPr>
        <p:spPr>
          <a:xfrm rot="-462060">
            <a:off x="3236277" y="3915409"/>
            <a:ext cx="651476" cy="23670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5372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p61"/>
          <p:cNvSpPr/>
          <p:nvPr/>
        </p:nvSpPr>
        <p:spPr>
          <a:xfrm flipH="1" rot="-10309059">
            <a:off x="3196808" y="2249825"/>
            <a:ext cx="651330" cy="23669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5372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6" name="Google Shape;566;p61"/>
          <p:cNvSpPr txBox="1"/>
          <p:nvPr/>
        </p:nvSpPr>
        <p:spPr>
          <a:xfrm>
            <a:off x="833100" y="3168800"/>
            <a:ext cx="1913100" cy="4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REACCH</a:t>
            </a:r>
            <a:endParaRPr b="1" sz="18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67" name="Google Shape;567;p61"/>
          <p:cNvPicPr preferRelativeResize="0"/>
          <p:nvPr/>
        </p:nvPicPr>
        <p:blipFill rotWithShape="1">
          <a:blip r:embed="rId7">
            <a:alphaModFix/>
          </a:blip>
          <a:srcRect b="2194" l="14111" r="0" t="2394"/>
          <a:stretch/>
        </p:blipFill>
        <p:spPr>
          <a:xfrm>
            <a:off x="907774" y="3558650"/>
            <a:ext cx="1687300" cy="151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Google Shape;572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192" y="-6310"/>
            <a:ext cx="9166404" cy="5156100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73" name="Google Shape;573;p62"/>
          <p:cNvSpPr/>
          <p:nvPr/>
        </p:nvSpPr>
        <p:spPr>
          <a:xfrm rot="-2525415">
            <a:off x="-3578729" y="1982164"/>
            <a:ext cx="9101592" cy="3395938"/>
          </a:xfrm>
          <a:prstGeom prst="arc">
            <a:avLst>
              <a:gd fmla="val 15513088" name="adj1"/>
              <a:gd fmla="val 21279254" name="adj2"/>
            </a:avLst>
          </a:prstGeom>
          <a:noFill/>
          <a:ln cap="flat" cmpd="sng" w="28575">
            <a:solidFill>
              <a:schemeClr val="lt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62"/>
          <p:cNvSpPr/>
          <p:nvPr/>
        </p:nvSpPr>
        <p:spPr>
          <a:xfrm rot="-6629223">
            <a:off x="-668526" y="2732429"/>
            <a:ext cx="6355795" cy="3095437"/>
          </a:xfrm>
          <a:prstGeom prst="arc">
            <a:avLst>
              <a:gd fmla="val 15513088" name="adj1"/>
              <a:gd fmla="val 20928929" name="adj2"/>
            </a:avLst>
          </a:prstGeom>
          <a:noFill/>
          <a:ln cap="flat" cmpd="sng" w="28575">
            <a:solidFill>
              <a:schemeClr val="lt1"/>
            </a:solidFill>
            <a:prstDash val="dash"/>
            <a:round/>
            <a:headEnd len="sm" w="sm" type="triangl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62"/>
          <p:cNvSpPr/>
          <p:nvPr/>
        </p:nvSpPr>
        <p:spPr>
          <a:xfrm rot="-1916425">
            <a:off x="3550530" y="678215"/>
            <a:ext cx="2411741" cy="4512669"/>
          </a:xfrm>
          <a:prstGeom prst="arc">
            <a:avLst>
              <a:gd fmla="val 16728557" name="adj1"/>
              <a:gd fmla="val 21558222" name="adj2"/>
            </a:avLst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triangl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76" name="Google Shape;576;p62"/>
          <p:cNvGrpSpPr/>
          <p:nvPr/>
        </p:nvGrpSpPr>
        <p:grpSpPr>
          <a:xfrm>
            <a:off x="5487373" y="2102600"/>
            <a:ext cx="598800" cy="572700"/>
            <a:chOff x="5706222" y="2215496"/>
            <a:chExt cx="598800" cy="572700"/>
          </a:xfrm>
        </p:grpSpPr>
        <p:sp>
          <p:nvSpPr>
            <p:cNvPr id="577" name="Google Shape;577;p62"/>
            <p:cNvSpPr/>
            <p:nvPr/>
          </p:nvSpPr>
          <p:spPr>
            <a:xfrm rot="8175756">
              <a:off x="5798637" y="2294541"/>
              <a:ext cx="413970" cy="414611"/>
            </a:xfrm>
            <a:prstGeom prst="teardrop">
              <a:avLst>
                <a:gd fmla="val 126125" name="adj"/>
              </a:avLst>
            </a:prstGeom>
            <a:solidFill>
              <a:srgbClr val="FFFFFF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578" name="Google Shape;578;p6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823709" y="2321661"/>
              <a:ext cx="357263" cy="34164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79" name="Google Shape;579;p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 rot="-793961">
            <a:off x="334581" y="2156791"/>
            <a:ext cx="1117088" cy="1358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 rot="-711313">
            <a:off x="649067" y="839954"/>
            <a:ext cx="881497" cy="1167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 rot="3525272">
            <a:off x="2887767" y="278545"/>
            <a:ext cx="968471" cy="9781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2" name="Google Shape;582;p62"/>
          <p:cNvGrpSpPr/>
          <p:nvPr/>
        </p:nvGrpSpPr>
        <p:grpSpPr>
          <a:xfrm>
            <a:off x="1770650" y="279602"/>
            <a:ext cx="1118568" cy="1182138"/>
            <a:chOff x="2368401" y="884425"/>
            <a:chExt cx="1361450" cy="1438825"/>
          </a:xfrm>
        </p:grpSpPr>
        <p:pic>
          <p:nvPicPr>
            <p:cNvPr id="583" name="Google Shape;583;p62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flipH="1" rot="1732956">
              <a:off x="2583114" y="1039295"/>
              <a:ext cx="932022" cy="112908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4" name="Google Shape;584;p62"/>
            <p:cNvPicPr preferRelativeResize="0"/>
            <p:nvPr/>
          </p:nvPicPr>
          <p:blipFill rotWithShape="1">
            <a:blip r:embed="rId9">
              <a:alphaModFix/>
            </a:blip>
            <a:srcRect b="32823" l="43068" r="23566" t="7680"/>
            <a:stretch/>
          </p:blipFill>
          <p:spPr>
            <a:xfrm rot="-6946870">
              <a:off x="2515162" y="1113673"/>
              <a:ext cx="692120" cy="6941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5" name="Google Shape;585;p62"/>
            <p:cNvPicPr preferRelativeResize="0"/>
            <p:nvPr/>
          </p:nvPicPr>
          <p:blipFill rotWithShape="1">
            <a:blip r:embed="rId8">
              <a:alphaModFix/>
            </a:blip>
            <a:srcRect b="0" l="0" r="37791" t="0"/>
            <a:stretch/>
          </p:blipFill>
          <p:spPr>
            <a:xfrm flipH="1" rot="1732992">
              <a:off x="2913443" y="1124355"/>
              <a:ext cx="579790" cy="112908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86" name="Google Shape;586;p6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 flipH="1" rot="-1293744">
            <a:off x="6447389" y="4452585"/>
            <a:ext cx="422370" cy="53600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chemeClr val="dk1">
                <a:alpha val="89000"/>
              </a:schemeClr>
            </a:outerShdw>
          </a:effectLst>
        </p:spPr>
      </p:pic>
      <p:pic>
        <p:nvPicPr>
          <p:cNvPr id="587" name="Google Shape;587;p6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8781" y="3695796"/>
            <a:ext cx="1297301" cy="143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62"/>
          <p:cNvPicPr preferRelativeResize="0"/>
          <p:nvPr/>
        </p:nvPicPr>
        <p:blipFill rotWithShape="1">
          <a:blip r:embed="rId12">
            <a:alphaModFix/>
          </a:blip>
          <a:srcRect b="28921" l="0" r="44699" t="17736"/>
          <a:stretch/>
        </p:blipFill>
        <p:spPr>
          <a:xfrm rot="1380973">
            <a:off x="3796144" y="3358105"/>
            <a:ext cx="1070356" cy="1145723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Google Shape;589;p62"/>
          <p:cNvSpPr txBox="1"/>
          <p:nvPr/>
        </p:nvSpPr>
        <p:spPr>
          <a:xfrm>
            <a:off x="6953475" y="4458975"/>
            <a:ext cx="1649400" cy="228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Identify client object</a:t>
            </a:r>
            <a:r>
              <a:rPr lang="en" sz="1100">
                <a:solidFill>
                  <a:schemeClr val="dk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.</a:t>
            </a: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0" name="Google Shape;590;p62"/>
          <p:cNvSpPr txBox="1"/>
          <p:nvPr/>
        </p:nvSpPr>
        <p:spPr>
          <a:xfrm>
            <a:off x="5931800" y="2897200"/>
            <a:ext cx="1398600" cy="2298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9144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Contract Mission</a:t>
            </a:r>
            <a:r>
              <a:rPr lang="en" sz="1100">
                <a:solidFill>
                  <a:schemeClr val="dk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.</a:t>
            </a: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1" name="Google Shape;591;p62"/>
          <p:cNvSpPr txBox="1"/>
          <p:nvPr/>
        </p:nvSpPr>
        <p:spPr>
          <a:xfrm>
            <a:off x="5443375" y="1356213"/>
            <a:ext cx="1597500" cy="228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Coordinate Laelaps</a:t>
            </a:r>
            <a:r>
              <a:rPr lang="en" sz="1100">
                <a:solidFill>
                  <a:schemeClr val="dk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.</a:t>
            </a: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2" name="Google Shape;592;p62"/>
          <p:cNvSpPr txBox="1"/>
          <p:nvPr/>
        </p:nvSpPr>
        <p:spPr>
          <a:xfrm>
            <a:off x="4242375" y="609475"/>
            <a:ext cx="1767600" cy="228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Align with client orbit</a:t>
            </a:r>
            <a:r>
              <a:rPr lang="en" sz="1100">
                <a:solidFill>
                  <a:schemeClr val="dk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.</a:t>
            </a:r>
            <a:endParaRPr sz="1100">
              <a:solidFill>
                <a:schemeClr val="dk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3" name="Google Shape;593;p62"/>
          <p:cNvSpPr txBox="1"/>
          <p:nvPr/>
        </p:nvSpPr>
        <p:spPr>
          <a:xfrm>
            <a:off x="2305175" y="1194300"/>
            <a:ext cx="1494000" cy="411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Characterize with </a:t>
            </a:r>
            <a:r>
              <a:rPr i="1"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TumblEye</a:t>
            </a:r>
            <a:endParaRPr i="1" sz="11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4" name="Google Shape;594;p62"/>
          <p:cNvSpPr txBox="1"/>
          <p:nvPr/>
        </p:nvSpPr>
        <p:spPr>
          <a:xfrm>
            <a:off x="1386625" y="2044438"/>
            <a:ext cx="1818900" cy="228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Capture with </a:t>
            </a:r>
            <a:r>
              <a:rPr i="1"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REACCH</a:t>
            </a:r>
            <a:endParaRPr i="1" sz="11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5" name="Google Shape;595;p62"/>
          <p:cNvSpPr txBox="1"/>
          <p:nvPr/>
        </p:nvSpPr>
        <p:spPr>
          <a:xfrm>
            <a:off x="1420500" y="2820575"/>
            <a:ext cx="1733400" cy="228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Stabilize client object</a:t>
            </a:r>
            <a:endParaRPr i="1" sz="11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6" name="Google Shape;596;p62"/>
          <p:cNvSpPr txBox="1"/>
          <p:nvPr/>
        </p:nvSpPr>
        <p:spPr>
          <a:xfrm>
            <a:off x="1213425" y="4434425"/>
            <a:ext cx="1941900" cy="411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Release for re-entry or hand-off for repurposing</a:t>
            </a:r>
            <a:endParaRPr i="1" sz="11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7" name="Google Shape;597;p62"/>
          <p:cNvSpPr txBox="1"/>
          <p:nvPr/>
        </p:nvSpPr>
        <p:spPr>
          <a:xfrm>
            <a:off x="1346075" y="3627500"/>
            <a:ext cx="839400" cy="228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Relocate  </a:t>
            </a:r>
            <a:endParaRPr i="1" sz="1100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8" name="Google Shape;598;p62"/>
          <p:cNvSpPr txBox="1"/>
          <p:nvPr/>
        </p:nvSpPr>
        <p:spPr>
          <a:xfrm>
            <a:off x="3661300" y="4434425"/>
            <a:ext cx="1733400" cy="411600"/>
          </a:xfrm>
          <a:prstGeom prst="rect">
            <a:avLst/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91425" spcFirstLastPara="1" rIns="0" wrap="square" tIns="0">
            <a:noAutofit/>
          </a:bodyPr>
          <a:lstStyle/>
          <a:p>
            <a:pPr indent="-228600" lvl="0" marL="2286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Align spacecraft with next client orbit</a:t>
            </a:r>
            <a:r>
              <a:rPr lang="en" sz="1100">
                <a:solidFill>
                  <a:schemeClr val="dk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.</a:t>
            </a:r>
            <a:endParaRPr i="1" sz="1100">
              <a:solidFill>
                <a:schemeClr val="dk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599" name="Google Shape;599;p62"/>
          <p:cNvSpPr/>
          <p:nvPr/>
        </p:nvSpPr>
        <p:spPr>
          <a:xfrm>
            <a:off x="5797296" y="2790607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2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0" name="Google Shape;600;p62"/>
          <p:cNvSpPr/>
          <p:nvPr/>
        </p:nvSpPr>
        <p:spPr>
          <a:xfrm>
            <a:off x="6812280" y="4352544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1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1" name="Google Shape;601;p62"/>
          <p:cNvSpPr/>
          <p:nvPr/>
        </p:nvSpPr>
        <p:spPr>
          <a:xfrm>
            <a:off x="5304911" y="1242895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3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2" name="Google Shape;602;p62"/>
          <p:cNvSpPr/>
          <p:nvPr/>
        </p:nvSpPr>
        <p:spPr>
          <a:xfrm>
            <a:off x="4105513" y="496262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4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3" name="Google Shape;603;p62"/>
          <p:cNvSpPr/>
          <p:nvPr/>
        </p:nvSpPr>
        <p:spPr>
          <a:xfrm>
            <a:off x="2167128" y="1088136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5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4" name="Google Shape;604;p62"/>
          <p:cNvSpPr/>
          <p:nvPr/>
        </p:nvSpPr>
        <p:spPr>
          <a:xfrm>
            <a:off x="1252728" y="1938528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6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5" name="Google Shape;605;p62"/>
          <p:cNvSpPr/>
          <p:nvPr/>
        </p:nvSpPr>
        <p:spPr>
          <a:xfrm>
            <a:off x="1280160" y="2706624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7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6" name="Google Shape;606;p62"/>
          <p:cNvSpPr/>
          <p:nvPr/>
        </p:nvSpPr>
        <p:spPr>
          <a:xfrm>
            <a:off x="1207008" y="3520440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8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7" name="Google Shape;607;p62"/>
          <p:cNvSpPr/>
          <p:nvPr/>
        </p:nvSpPr>
        <p:spPr>
          <a:xfrm>
            <a:off x="1078992" y="4325112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9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8" name="Google Shape;608;p62"/>
          <p:cNvSpPr/>
          <p:nvPr/>
        </p:nvSpPr>
        <p:spPr>
          <a:xfrm>
            <a:off x="3520440" y="4325112"/>
            <a:ext cx="228600" cy="228600"/>
          </a:xfrm>
          <a:prstGeom prst="roundRect">
            <a:avLst>
              <a:gd fmla="val 16667" name="adj"/>
            </a:avLst>
          </a:prstGeom>
          <a:solidFill>
            <a:schemeClr val="dk1"/>
          </a:solidFill>
          <a:ln cap="flat" cmpd="sng" w="19050">
            <a:solidFill>
              <a:srgbClr val="185AB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lt1"/>
                </a:solidFill>
                <a:highlight>
                  <a:schemeClr val="dk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10</a:t>
            </a:r>
            <a:endParaRPr sz="1100">
              <a:solidFill>
                <a:schemeClr val="lt1"/>
              </a:solidFill>
              <a:highlight>
                <a:schemeClr val="dk1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609" name="Google Shape;609;p62"/>
          <p:cNvSpPr txBox="1"/>
          <p:nvPr/>
        </p:nvSpPr>
        <p:spPr>
          <a:xfrm>
            <a:off x="107075" y="0"/>
            <a:ext cx="8307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ConOps</a:t>
            </a:r>
            <a:endParaRPr b="1" sz="35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" name="Google Shape;614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192" y="-6310"/>
            <a:ext cx="9166404" cy="5156100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15" name="Google Shape;615;p63"/>
          <p:cNvSpPr txBox="1"/>
          <p:nvPr/>
        </p:nvSpPr>
        <p:spPr>
          <a:xfrm>
            <a:off x="199175" y="0"/>
            <a:ext cx="36303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Thank You</a:t>
            </a:r>
            <a:endParaRPr b="1" sz="35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16" name="Google Shape;616;p63"/>
          <p:cNvSpPr txBox="1"/>
          <p:nvPr/>
        </p:nvSpPr>
        <p:spPr>
          <a:xfrm>
            <a:off x="429250" y="895300"/>
            <a:ext cx="31602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A4C2F4"/>
                </a:solidFill>
                <a:latin typeface="Raleway"/>
                <a:ea typeface="Raleway"/>
                <a:cs typeface="Raleway"/>
                <a:sym typeface="Raleway"/>
              </a:rPr>
              <a:t>Contact</a:t>
            </a:r>
            <a:endParaRPr b="1" sz="2500">
              <a:solidFill>
                <a:srgbClr val="A4C2F4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Austin J. Morris </a:t>
            </a:r>
            <a:r>
              <a:rPr lang="en" sz="2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austin@kallmorris.com</a:t>
            </a:r>
            <a:endParaRPr sz="2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500">
                <a:solidFill>
                  <a:srgbClr val="A4C2F4"/>
                </a:solidFill>
                <a:latin typeface="Raleway"/>
                <a:ea typeface="Raleway"/>
                <a:cs typeface="Raleway"/>
                <a:sym typeface="Raleway"/>
              </a:rPr>
              <a:t>Connect </a:t>
            </a:r>
            <a:r>
              <a:rPr lang="en" sz="2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kallmorris.com </a:t>
            </a:r>
            <a:endParaRPr sz="2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17" name="Google Shape;617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344941">
            <a:off x="748454" y="3273945"/>
            <a:ext cx="2700636" cy="1607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63">
            <a:hlinkClick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473825" y="4485925"/>
            <a:ext cx="670177" cy="670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53"/>
          <p:cNvPicPr preferRelativeResize="0"/>
          <p:nvPr/>
        </p:nvPicPr>
        <p:blipFill rotWithShape="1">
          <a:blip r:embed="rId3">
            <a:alphaModFix/>
          </a:blip>
          <a:srcRect b="0" l="0" r="35765" t="0"/>
          <a:stretch/>
        </p:blipFill>
        <p:spPr>
          <a:xfrm>
            <a:off x="7621520" y="2519850"/>
            <a:ext cx="1916100" cy="2982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339" name="Google Shape;339;p53"/>
          <p:cNvPicPr preferRelativeResize="0"/>
          <p:nvPr/>
        </p:nvPicPr>
        <p:blipFill rotWithShape="1">
          <a:blip r:embed="rId3">
            <a:alphaModFix/>
          </a:blip>
          <a:srcRect b="37138" l="0" r="0" t="0"/>
          <a:stretch/>
        </p:blipFill>
        <p:spPr>
          <a:xfrm>
            <a:off x="6554725" y="3627600"/>
            <a:ext cx="2982900" cy="187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340" name="Google Shape;340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63" y="4553005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7863" y="4553005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1893463" y="4553005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2922987" y="4553005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3877625" y="4553005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53"/>
          <p:cNvPicPr preferRelativeResize="0"/>
          <p:nvPr/>
        </p:nvPicPr>
        <p:blipFill rotWithShape="1">
          <a:blip r:embed="rId4">
            <a:alphaModFix/>
          </a:blip>
          <a:srcRect b="0" l="54920" r="0" t="0"/>
          <a:stretch/>
        </p:blipFill>
        <p:spPr>
          <a:xfrm>
            <a:off x="0" y="725425"/>
            <a:ext cx="366900" cy="72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53"/>
          <p:cNvPicPr preferRelativeResize="0"/>
          <p:nvPr/>
        </p:nvPicPr>
        <p:blipFill rotWithShape="1">
          <a:blip r:embed="rId4">
            <a:alphaModFix/>
          </a:blip>
          <a:srcRect b="0" l="54920" r="0" t="0"/>
          <a:stretch/>
        </p:blipFill>
        <p:spPr>
          <a:xfrm>
            <a:off x="0" y="2276500"/>
            <a:ext cx="366900" cy="72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53"/>
          <p:cNvPicPr preferRelativeResize="0"/>
          <p:nvPr/>
        </p:nvPicPr>
        <p:blipFill rotWithShape="1">
          <a:blip r:embed="rId4">
            <a:alphaModFix/>
          </a:blip>
          <a:srcRect b="0" l="54920" r="0" t="0"/>
          <a:stretch/>
        </p:blipFill>
        <p:spPr>
          <a:xfrm>
            <a:off x="0" y="3827600"/>
            <a:ext cx="366900" cy="72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200" y="72542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5109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200" y="227651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10218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200" y="382760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600" y="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6800" y="72542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600" y="155109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6800" y="227651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5600" y="310218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6800" y="382760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1891200" y="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2282400" y="72542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1891200" y="155109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2282400" y="227651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1891200" y="310218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53"/>
          <p:cNvPicPr preferRelativeResize="0"/>
          <p:nvPr/>
        </p:nvPicPr>
        <p:blipFill>
          <a:blip r:embed="rId4">
            <a:alphaModFix amt="90000"/>
          </a:blip>
          <a:stretch>
            <a:fillRect/>
          </a:stretch>
        </p:blipFill>
        <p:spPr>
          <a:xfrm>
            <a:off x="2282400" y="382760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2920725" y="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3311925" y="72542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2920725" y="155109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3311925" y="227651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2920725" y="310218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53"/>
          <p:cNvPicPr preferRelativeResize="0"/>
          <p:nvPr/>
        </p:nvPicPr>
        <p:blipFill>
          <a:blip r:embed="rId4">
            <a:alphaModFix amt="60000"/>
          </a:blip>
          <a:stretch>
            <a:fillRect/>
          </a:stretch>
        </p:blipFill>
        <p:spPr>
          <a:xfrm>
            <a:off x="3311925" y="382760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3875363" y="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4266563" y="72542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3875363" y="155109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4266563" y="227651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3875363" y="310218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53"/>
          <p:cNvPicPr preferRelativeResize="0"/>
          <p:nvPr/>
        </p:nvPicPr>
        <p:blipFill>
          <a:blip r:embed="rId4">
            <a:alphaModFix amt="50000"/>
          </a:blip>
          <a:stretch>
            <a:fillRect/>
          </a:stretch>
        </p:blipFill>
        <p:spPr>
          <a:xfrm>
            <a:off x="4266563" y="3827600"/>
            <a:ext cx="813900" cy="725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54725" y="2519847"/>
            <a:ext cx="2982900" cy="2982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79" name="Google Shape;379;p53"/>
          <p:cNvSpPr txBox="1"/>
          <p:nvPr>
            <p:ph type="title"/>
          </p:nvPr>
        </p:nvSpPr>
        <p:spPr>
          <a:xfrm>
            <a:off x="5332500" y="52000"/>
            <a:ext cx="3082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D1E62"/>
                </a:solidFill>
                <a:latin typeface="Raleway"/>
                <a:ea typeface="Raleway"/>
                <a:cs typeface="Raleway"/>
                <a:sym typeface="Raleway"/>
              </a:rPr>
              <a:t>Introduction</a:t>
            </a:r>
            <a:endParaRPr b="1" sz="3500">
              <a:solidFill>
                <a:srgbClr val="0D1E6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80" name="Google Shape;380;p53">
            <a:hlinkClick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53"/>
          <p:cNvSpPr txBox="1"/>
          <p:nvPr/>
        </p:nvSpPr>
        <p:spPr>
          <a:xfrm>
            <a:off x="5332500" y="971975"/>
            <a:ext cx="3811500" cy="120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" sz="2400">
                <a:solidFill>
                  <a:srgbClr val="434343"/>
                </a:solidFill>
                <a:latin typeface="Raleway"/>
                <a:ea typeface="Raleway"/>
                <a:cs typeface="Raleway"/>
                <a:sym typeface="Raleway"/>
              </a:rPr>
              <a:t>KMI is a space solutions company focused on orbital debris remediation</a:t>
            </a:r>
            <a:endParaRPr i="0" sz="2400" u="none" cap="none" strike="noStrike">
              <a:solidFill>
                <a:srgbClr val="43434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82" name="Google Shape;382;p53"/>
          <p:cNvSpPr/>
          <p:nvPr/>
        </p:nvSpPr>
        <p:spPr>
          <a:xfrm>
            <a:off x="203100" y="1688500"/>
            <a:ext cx="2893200" cy="14802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en" sz="24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Presenter</a:t>
            </a:r>
            <a:r>
              <a:rPr b="1" i="0" lang="en" sz="2000" u="none" cap="none" strike="noStrike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:</a:t>
            </a:r>
            <a:br>
              <a:rPr b="1" i="0" lang="en" sz="2000" u="none" cap="none" strike="noStrike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lang="en" sz="24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Austin J</a:t>
            </a:r>
            <a:r>
              <a:rPr b="1" i="0" lang="en" sz="2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. Morris</a:t>
            </a:r>
            <a:br>
              <a:rPr b="1" i="0" lang="en" sz="20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" sz="20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Co-founder &amp; Director of </a:t>
            </a:r>
            <a:r>
              <a:rPr b="1" lang="en" sz="2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Engineering</a:t>
            </a:r>
            <a:endParaRPr b="1" i="0" sz="2000" u="none" cap="none" strike="noStrike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83" name="Google Shape;383;p53"/>
          <p:cNvPicPr preferRelativeResize="0"/>
          <p:nvPr/>
        </p:nvPicPr>
        <p:blipFill rotWithShape="1">
          <a:blip r:embed="rId6">
            <a:alphaModFix/>
          </a:blip>
          <a:srcRect b="6836" l="8773" r="8773" t="6845"/>
          <a:stretch/>
        </p:blipFill>
        <p:spPr>
          <a:xfrm>
            <a:off x="203100" y="3365025"/>
            <a:ext cx="2893200" cy="1703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384" name="Google Shape;384;p53"/>
          <p:cNvSpPr txBox="1"/>
          <p:nvPr/>
        </p:nvSpPr>
        <p:spPr>
          <a:xfrm>
            <a:off x="203100" y="658925"/>
            <a:ext cx="2893200" cy="831000"/>
          </a:xfrm>
          <a:prstGeom prst="rect">
            <a:avLst/>
          </a:prstGeom>
          <a:solidFill>
            <a:srgbClr val="000000">
              <a:alpha val="70000"/>
            </a:srgbClr>
          </a:solidFill>
          <a:ln>
            <a:noFill/>
          </a:ln>
          <a:effectLst>
            <a:outerShdw blurRad="57150" rotWithShape="0" algn="bl" dir="5400000" dist="19050">
              <a:srgbClr val="000000">
                <a:alpha val="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en" sz="24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Est. 2019 </a:t>
            </a:r>
            <a:endParaRPr b="1" sz="2400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lang="en" sz="2400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Marquette, MI</a:t>
            </a:r>
            <a:endParaRPr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85" name="Google Shape;385;p5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 rot="3773208">
            <a:off x="3451602" y="1786477"/>
            <a:ext cx="3584820" cy="23174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54"/>
          <p:cNvPicPr preferRelativeResize="0"/>
          <p:nvPr/>
        </p:nvPicPr>
        <p:blipFill rotWithShape="1">
          <a:blip r:embed="rId3">
            <a:alphaModFix/>
          </a:blip>
          <a:srcRect b="74450" l="2143" r="0" t="0"/>
          <a:stretch/>
        </p:blipFill>
        <p:spPr>
          <a:xfrm>
            <a:off x="0" y="-2"/>
            <a:ext cx="9144000" cy="86355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4"/>
          <p:cNvSpPr txBox="1"/>
          <p:nvPr>
            <p:ph type="title"/>
          </p:nvPr>
        </p:nvSpPr>
        <p:spPr>
          <a:xfrm>
            <a:off x="311700" y="964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KMI </a:t>
            </a: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Mission Overview</a:t>
            </a:r>
            <a:endParaRPr b="1"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392" name="Google Shape;392;p54">
            <a:hlinkClick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54"/>
          <p:cNvSpPr txBox="1"/>
          <p:nvPr/>
        </p:nvSpPr>
        <p:spPr>
          <a:xfrm>
            <a:off x="123939" y="1327525"/>
            <a:ext cx="43008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Focus:</a:t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Capture multiple uncontrolled orbital debris objects </a:t>
            </a:r>
            <a:r>
              <a:rPr lang="en"/>
              <a:t>with a single reusable spacecraft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Goal:</a:t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Repeatable, efficient debris removal to stabilize the orbital environment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Steps:</a:t>
            </a:r>
            <a:endParaRPr b="1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Demo component technologies in relevant environments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Combine technologies into system prototype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Demo full system in orbit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Establish ADR value chain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Scale up industry to support space infrastructure development</a:t>
            </a:r>
            <a:endParaRPr/>
          </a:p>
        </p:txBody>
      </p:sp>
      <p:grpSp>
        <p:nvGrpSpPr>
          <p:cNvPr id="394" name="Google Shape;394;p54"/>
          <p:cNvGrpSpPr/>
          <p:nvPr/>
        </p:nvGrpSpPr>
        <p:grpSpPr>
          <a:xfrm>
            <a:off x="5142960" y="1573834"/>
            <a:ext cx="4789562" cy="2924382"/>
            <a:chOff x="5250135" y="1335296"/>
            <a:chExt cx="4789562" cy="2924382"/>
          </a:xfrm>
        </p:grpSpPr>
        <p:grpSp>
          <p:nvGrpSpPr>
            <p:cNvPr id="395" name="Google Shape;395;p54"/>
            <p:cNvGrpSpPr/>
            <p:nvPr/>
          </p:nvGrpSpPr>
          <p:grpSpPr>
            <a:xfrm>
              <a:off x="5250135" y="1534817"/>
              <a:ext cx="870900" cy="2600336"/>
              <a:chOff x="5250135" y="1534817"/>
              <a:chExt cx="870900" cy="2600336"/>
            </a:xfrm>
          </p:grpSpPr>
          <p:sp>
            <p:nvSpPr>
              <p:cNvPr id="396" name="Google Shape;396;p54"/>
              <p:cNvSpPr txBox="1"/>
              <p:nvPr/>
            </p:nvSpPr>
            <p:spPr>
              <a:xfrm>
                <a:off x="5250135" y="1976644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Apr</a:t>
                </a:r>
                <a:r>
                  <a:rPr lang="en" sz="1100">
                    <a:solidFill>
                      <a:srgbClr val="434343"/>
                    </a:solidFill>
                  </a:rPr>
                  <a:t> 2024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397" name="Google Shape;397;p54"/>
              <p:cNvSpPr txBox="1"/>
              <p:nvPr/>
            </p:nvSpPr>
            <p:spPr>
              <a:xfrm>
                <a:off x="5250135" y="2418471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Oct</a:t>
                </a:r>
                <a:r>
                  <a:rPr lang="en" sz="1100">
                    <a:solidFill>
                      <a:srgbClr val="434343"/>
                    </a:solidFill>
                  </a:rPr>
                  <a:t> 2025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398" name="Google Shape;398;p54"/>
              <p:cNvSpPr txBox="1"/>
              <p:nvPr/>
            </p:nvSpPr>
            <p:spPr>
              <a:xfrm>
                <a:off x="5250135" y="3302125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Aug</a:t>
                </a:r>
                <a:r>
                  <a:rPr lang="en" sz="1100">
                    <a:solidFill>
                      <a:srgbClr val="434343"/>
                    </a:solidFill>
                  </a:rPr>
                  <a:t> 2026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399" name="Google Shape;399;p54"/>
              <p:cNvSpPr txBox="1"/>
              <p:nvPr/>
            </p:nvSpPr>
            <p:spPr>
              <a:xfrm>
                <a:off x="5250135" y="2860298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Feb</a:t>
                </a:r>
                <a:r>
                  <a:rPr lang="en" sz="1100">
                    <a:solidFill>
                      <a:srgbClr val="434343"/>
                    </a:solidFill>
                  </a:rPr>
                  <a:t> 2026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0" name="Google Shape;400;p54"/>
              <p:cNvSpPr txBox="1"/>
              <p:nvPr/>
            </p:nvSpPr>
            <p:spPr>
              <a:xfrm>
                <a:off x="5250135" y="3743952"/>
                <a:ext cx="8688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Mar</a:t>
                </a:r>
                <a:r>
                  <a:rPr lang="en" sz="1100">
                    <a:solidFill>
                      <a:srgbClr val="434343"/>
                    </a:solidFill>
                  </a:rPr>
                  <a:t> 2027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1" name="Google Shape;401;p54"/>
              <p:cNvSpPr txBox="1"/>
              <p:nvPr/>
            </p:nvSpPr>
            <p:spPr>
              <a:xfrm>
                <a:off x="5250135" y="1534817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Nov </a:t>
                </a:r>
                <a:r>
                  <a:rPr lang="en" sz="1100">
                    <a:solidFill>
                      <a:srgbClr val="434343"/>
                    </a:solidFill>
                  </a:rPr>
                  <a:t>2023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402" name="Google Shape;402;p54"/>
            <p:cNvGrpSpPr/>
            <p:nvPr/>
          </p:nvGrpSpPr>
          <p:grpSpPr>
            <a:xfrm>
              <a:off x="6474797" y="1531264"/>
              <a:ext cx="3564900" cy="2587059"/>
              <a:chOff x="6474797" y="1531264"/>
              <a:chExt cx="3564900" cy="2587059"/>
            </a:xfrm>
          </p:grpSpPr>
          <p:sp>
            <p:nvSpPr>
              <p:cNvPr id="403" name="Google Shape;403;p54"/>
              <p:cNvSpPr txBox="1"/>
              <p:nvPr/>
            </p:nvSpPr>
            <p:spPr>
              <a:xfrm>
                <a:off x="6474797" y="1974036"/>
                <a:ext cx="35649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Microgravity Testing Complete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4" name="Google Shape;404;p54"/>
              <p:cNvSpPr txBox="1"/>
              <p:nvPr/>
            </p:nvSpPr>
            <p:spPr>
              <a:xfrm>
                <a:off x="6474797" y="2416808"/>
                <a:ext cx="35649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ADR Demo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5" name="Google Shape;405;p54"/>
              <p:cNvSpPr txBox="1"/>
              <p:nvPr/>
            </p:nvSpPr>
            <p:spPr>
              <a:xfrm>
                <a:off x="6474797" y="3302351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2nd Craft Launch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6" name="Google Shape;406;p54"/>
              <p:cNvSpPr txBox="1"/>
              <p:nvPr/>
            </p:nvSpPr>
            <p:spPr>
              <a:xfrm>
                <a:off x="6474797" y="2859579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Commercial ADR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7" name="Google Shape;407;p54"/>
              <p:cNvSpPr txBox="1"/>
              <p:nvPr/>
            </p:nvSpPr>
            <p:spPr>
              <a:xfrm>
                <a:off x="6474797" y="3745123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Debris Repurposed with Partner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408" name="Google Shape;408;p54"/>
              <p:cNvSpPr txBox="1"/>
              <p:nvPr/>
            </p:nvSpPr>
            <p:spPr>
              <a:xfrm>
                <a:off x="6474825" y="1531264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Prototype Ground Testing Complete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409" name="Google Shape;409;p54"/>
            <p:cNvGrpSpPr/>
            <p:nvPr/>
          </p:nvGrpSpPr>
          <p:grpSpPr>
            <a:xfrm>
              <a:off x="6176507" y="1335296"/>
              <a:ext cx="180401" cy="2924382"/>
              <a:chOff x="6176507" y="1335296"/>
              <a:chExt cx="180401" cy="2924382"/>
            </a:xfrm>
          </p:grpSpPr>
          <p:cxnSp>
            <p:nvCxnSpPr>
              <p:cNvPr id="410" name="Google Shape;410;p54"/>
              <p:cNvCxnSpPr>
                <a:stCxn id="411" idx="4"/>
                <a:endCxn id="412" idx="3"/>
              </p:cNvCxnSpPr>
              <p:nvPr/>
            </p:nvCxnSpPr>
            <p:spPr>
              <a:xfrm>
                <a:off x="6266729" y="1518296"/>
                <a:ext cx="0" cy="26289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</p:cxnSp>
          <p:cxnSp>
            <p:nvCxnSpPr>
              <p:cNvPr id="413" name="Google Shape;413;p54"/>
              <p:cNvCxnSpPr/>
              <p:nvPr/>
            </p:nvCxnSpPr>
            <p:spPr>
              <a:xfrm>
                <a:off x="6176579" y="2160689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414" name="Google Shape;414;p54"/>
              <p:cNvCxnSpPr/>
              <p:nvPr/>
            </p:nvCxnSpPr>
            <p:spPr>
              <a:xfrm>
                <a:off x="6176579" y="2603461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415" name="Google Shape;415;p54"/>
              <p:cNvCxnSpPr/>
              <p:nvPr/>
            </p:nvCxnSpPr>
            <p:spPr>
              <a:xfrm>
                <a:off x="6176579" y="3489004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416" name="Google Shape;416;p54"/>
              <p:cNvCxnSpPr/>
              <p:nvPr/>
            </p:nvCxnSpPr>
            <p:spPr>
              <a:xfrm>
                <a:off x="6176579" y="3046232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sp>
            <p:nvSpPr>
              <p:cNvPr id="411" name="Google Shape;411;p54"/>
              <p:cNvSpPr/>
              <p:nvPr/>
            </p:nvSpPr>
            <p:spPr>
              <a:xfrm>
                <a:off x="6176579" y="1335296"/>
                <a:ext cx="180300" cy="183000"/>
              </a:xfrm>
              <a:prstGeom prst="ellipse">
                <a:avLst/>
              </a:prstGeom>
              <a:solidFill>
                <a:srgbClr val="0B5394"/>
              </a:solidFill>
              <a:ln cap="flat" cmpd="sng" w="9525">
                <a:solidFill>
                  <a:srgbClr val="0B539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412" name="Google Shape;412;p54"/>
              <p:cNvSpPr/>
              <p:nvPr/>
            </p:nvSpPr>
            <p:spPr>
              <a:xfrm rot="10800000">
                <a:off x="6176507" y="4147178"/>
                <a:ext cx="180300" cy="112500"/>
              </a:xfrm>
              <a:prstGeom prst="triangle">
                <a:avLst>
                  <a:gd fmla="val 50000" name="adj"/>
                </a:avLst>
              </a:prstGeom>
              <a:solidFill>
                <a:srgbClr val="0B5394"/>
              </a:solidFill>
              <a:ln cap="flat" cmpd="sng" w="9525">
                <a:solidFill>
                  <a:srgbClr val="0B539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417" name="Google Shape;417;p54"/>
              <p:cNvCxnSpPr/>
              <p:nvPr/>
            </p:nvCxnSpPr>
            <p:spPr>
              <a:xfrm>
                <a:off x="6176579" y="3931776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418" name="Google Shape;418;p54"/>
              <p:cNvCxnSpPr/>
              <p:nvPr/>
            </p:nvCxnSpPr>
            <p:spPr>
              <a:xfrm>
                <a:off x="6176608" y="1717917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  <p:pic>
        <p:nvPicPr>
          <p:cNvPr descr="A picture containing text, piano, electric organ&#10;&#10;Description automatically generated" id="419" name="Google Shape;419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35752" y="2206791"/>
            <a:ext cx="803787" cy="47578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420" name="Google Shape;420;p54"/>
          <p:cNvPicPr preferRelativeResize="0"/>
          <p:nvPr/>
        </p:nvPicPr>
        <p:blipFill rotWithShape="1">
          <a:blip r:embed="rId6">
            <a:alphaModFix/>
          </a:blip>
          <a:srcRect b="14960" l="0" r="0" t="12381"/>
          <a:stretch/>
        </p:blipFill>
        <p:spPr>
          <a:xfrm>
            <a:off x="4704700" y="3075949"/>
            <a:ext cx="554700" cy="40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54"/>
          <p:cNvPicPr preferRelativeResize="0"/>
          <p:nvPr/>
        </p:nvPicPr>
        <p:blipFill rotWithShape="1">
          <a:blip r:embed="rId7">
            <a:alphaModFix/>
          </a:blip>
          <a:srcRect b="0" l="40879" r="14802" t="11142"/>
          <a:stretch/>
        </p:blipFill>
        <p:spPr>
          <a:xfrm>
            <a:off x="4832204" y="3990425"/>
            <a:ext cx="365670" cy="40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6" name="Google Shape;426;p55"/>
          <p:cNvPicPr preferRelativeResize="0"/>
          <p:nvPr/>
        </p:nvPicPr>
        <p:blipFill rotWithShape="1">
          <a:blip r:embed="rId3">
            <a:alphaModFix/>
          </a:blip>
          <a:srcRect b="74450" l="2143" r="0" t="0"/>
          <a:stretch/>
        </p:blipFill>
        <p:spPr>
          <a:xfrm>
            <a:off x="0" y="-2"/>
            <a:ext cx="9144000" cy="863550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55"/>
          <p:cNvSpPr txBox="1"/>
          <p:nvPr>
            <p:ph type="title"/>
          </p:nvPr>
        </p:nvSpPr>
        <p:spPr>
          <a:xfrm>
            <a:off x="311700" y="964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REACCH Overview</a:t>
            </a:r>
            <a:endParaRPr b="1"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28" name="Google Shape;428;p55">
            <a:hlinkClick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5"/>
          <p:cNvPicPr preferRelativeResize="0"/>
          <p:nvPr/>
        </p:nvPicPr>
        <p:blipFill rotWithShape="1">
          <a:blip r:embed="rId5">
            <a:alphaModFix/>
          </a:blip>
          <a:srcRect b="8492" l="16360" r="21170" t="16880"/>
          <a:stretch/>
        </p:blipFill>
        <p:spPr>
          <a:xfrm>
            <a:off x="629975" y="1511800"/>
            <a:ext cx="3177648" cy="2449549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30" name="Google Shape;430;p55"/>
          <p:cNvSpPr txBox="1"/>
          <p:nvPr/>
        </p:nvSpPr>
        <p:spPr>
          <a:xfrm>
            <a:off x="630100" y="4076300"/>
            <a:ext cx="317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REACCH Astrobee Payload</a:t>
            </a:r>
            <a:endParaRPr/>
          </a:p>
        </p:txBody>
      </p:sp>
      <p:sp>
        <p:nvSpPr>
          <p:cNvPr id="431" name="Google Shape;431;p55"/>
          <p:cNvSpPr txBox="1"/>
          <p:nvPr/>
        </p:nvSpPr>
        <p:spPr>
          <a:xfrm>
            <a:off x="4572000" y="4076300"/>
            <a:ext cx="395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Capture Cube &amp; Swappable Faceplates</a:t>
            </a:r>
            <a:endParaRPr/>
          </a:p>
        </p:txBody>
      </p:sp>
      <p:pic>
        <p:nvPicPr>
          <p:cNvPr id="432" name="Google Shape;432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2004" y="1511287"/>
            <a:ext cx="3958651" cy="2450591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56"/>
          <p:cNvPicPr preferRelativeResize="0"/>
          <p:nvPr/>
        </p:nvPicPr>
        <p:blipFill rotWithShape="1">
          <a:blip r:embed="rId3">
            <a:alphaModFix/>
          </a:blip>
          <a:srcRect b="74450" l="2143" r="0" t="0"/>
          <a:stretch/>
        </p:blipFill>
        <p:spPr>
          <a:xfrm>
            <a:off x="0" y="-2"/>
            <a:ext cx="9144000" cy="86355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56"/>
          <p:cNvSpPr txBox="1"/>
          <p:nvPr>
            <p:ph type="title"/>
          </p:nvPr>
        </p:nvSpPr>
        <p:spPr>
          <a:xfrm>
            <a:off x="311700" y="964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Gecko Adhesion </a:t>
            </a: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Overview</a:t>
            </a:r>
            <a:endParaRPr b="1"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39" name="Google Shape;439;p56">
            <a:hlinkClick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56"/>
          <p:cNvSpPr txBox="1"/>
          <p:nvPr/>
        </p:nvSpPr>
        <p:spPr>
          <a:xfrm>
            <a:off x="148725" y="2788650"/>
            <a:ext cx="3048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41" name="Google Shape;441;p56"/>
          <p:cNvPicPr preferRelativeResize="0"/>
          <p:nvPr/>
        </p:nvPicPr>
        <p:blipFill rotWithShape="1">
          <a:blip r:embed="rId5">
            <a:alphaModFix/>
          </a:blip>
          <a:srcRect b="4583" l="49324" r="2459" t="3368"/>
          <a:stretch/>
        </p:blipFill>
        <p:spPr>
          <a:xfrm>
            <a:off x="421850" y="1554550"/>
            <a:ext cx="2214200" cy="23496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grpSp>
        <p:nvGrpSpPr>
          <p:cNvPr id="442" name="Google Shape;442;p56"/>
          <p:cNvGrpSpPr/>
          <p:nvPr/>
        </p:nvGrpSpPr>
        <p:grpSpPr>
          <a:xfrm>
            <a:off x="2891927" y="1504560"/>
            <a:ext cx="6085920" cy="2968377"/>
            <a:chOff x="66177" y="1516273"/>
            <a:chExt cx="6085920" cy="2968377"/>
          </a:xfrm>
        </p:grpSpPr>
        <p:sp>
          <p:nvSpPr>
            <p:cNvPr id="443" name="Google Shape;443;p56"/>
            <p:cNvSpPr txBox="1"/>
            <p:nvPr/>
          </p:nvSpPr>
          <p:spPr>
            <a:xfrm>
              <a:off x="257150" y="4035250"/>
              <a:ext cx="2516700" cy="44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/>
                <a:t>Robert Full: Learning from the gecko's tail,</a:t>
              </a:r>
              <a:endParaRPr sz="800"/>
            </a:p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/>
                <a:t>TED2009 | February 2009</a:t>
              </a:r>
              <a:endParaRPr sz="800"/>
            </a:p>
          </p:txBody>
        </p:sp>
        <p:pic>
          <p:nvPicPr>
            <p:cNvPr id="444" name="Google Shape;444;p56"/>
            <p:cNvPicPr preferRelativeResize="0"/>
            <p:nvPr/>
          </p:nvPicPr>
          <p:blipFill rotWithShape="1">
            <a:blip r:embed="rId6">
              <a:alphaModFix/>
            </a:blip>
            <a:srcRect b="14326" l="0" r="0" t="12089"/>
            <a:stretch/>
          </p:blipFill>
          <p:spPr>
            <a:xfrm>
              <a:off x="66177" y="1516273"/>
              <a:ext cx="6085920" cy="25189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45" name="Google Shape;445;p56"/>
            <p:cNvSpPr txBox="1"/>
            <p:nvPr/>
          </p:nvSpPr>
          <p:spPr>
            <a:xfrm>
              <a:off x="3290000" y="4035250"/>
              <a:ext cx="2516700" cy="44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/>
                <a:t>Courtesy of USC Information Sciences Institute &amp; Space Engineering Research Center 2018</a:t>
              </a:r>
              <a:endParaRPr sz="8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Google Shape;450;p57">
            <a:hlinkClick/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57"/>
          <p:cNvSpPr txBox="1"/>
          <p:nvPr>
            <p:ph type="title"/>
          </p:nvPr>
        </p:nvSpPr>
        <p:spPr>
          <a:xfrm>
            <a:off x="112525" y="-12"/>
            <a:ext cx="7736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latin typeface="Raleway"/>
                <a:ea typeface="Raleway"/>
                <a:cs typeface="Raleway"/>
                <a:sym typeface="Raleway"/>
              </a:rPr>
              <a:t>Demo</a:t>
            </a:r>
            <a:endParaRPr b="1" sz="35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452" name="Google Shape;452;p57" title="REACCH First Float Demonstration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63600" y="0"/>
            <a:ext cx="685099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57"/>
          <p:cNvSpPr txBox="1"/>
          <p:nvPr/>
        </p:nvSpPr>
        <p:spPr>
          <a:xfrm>
            <a:off x="0" y="4843600"/>
            <a:ext cx="91440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Video </a:t>
            </a:r>
            <a:r>
              <a:rPr lang="en" sz="1000">
                <a:solidFill>
                  <a:srgbClr val="666666"/>
                </a:solidFill>
                <a:latin typeface="Raleway"/>
                <a:ea typeface="Raleway"/>
                <a:cs typeface="Raleway"/>
                <a:sym typeface="Raleway"/>
              </a:rPr>
              <a:t>Courtesy of USC</a:t>
            </a:r>
            <a:endParaRPr sz="1000">
              <a:solidFill>
                <a:srgbClr val="666666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8" name="Google Shape;458;p58"/>
          <p:cNvPicPr preferRelativeResize="0"/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59" name="Google Shape;459;p58"/>
          <p:cNvSpPr/>
          <p:nvPr/>
        </p:nvSpPr>
        <p:spPr>
          <a:xfrm rot="5400000">
            <a:off x="6671575" y="1002500"/>
            <a:ext cx="973800" cy="2110800"/>
          </a:xfrm>
          <a:prstGeom prst="can">
            <a:avLst>
              <a:gd fmla="val 25000" name="adj"/>
            </a:avLst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58"/>
          <p:cNvSpPr/>
          <p:nvPr/>
        </p:nvSpPr>
        <p:spPr>
          <a:xfrm rot="5400000">
            <a:off x="4792238" y="-78400"/>
            <a:ext cx="973800" cy="2110800"/>
          </a:xfrm>
          <a:prstGeom prst="can">
            <a:avLst>
              <a:gd fmla="val 25000" name="adj"/>
            </a:avLst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p58"/>
          <p:cNvSpPr txBox="1"/>
          <p:nvPr/>
        </p:nvSpPr>
        <p:spPr>
          <a:xfrm>
            <a:off x="472800" y="121175"/>
            <a:ext cx="181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1.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Astrobee is loaded with REACCH payload module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58"/>
          <p:cNvSpPr txBox="1"/>
          <p:nvPr/>
        </p:nvSpPr>
        <p:spPr>
          <a:xfrm>
            <a:off x="2762900" y="84750"/>
            <a:ext cx="1579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Astrobee is released for flight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3" name="Google Shape;463;p58"/>
          <p:cNvSpPr txBox="1"/>
          <p:nvPr/>
        </p:nvSpPr>
        <p:spPr>
          <a:xfrm>
            <a:off x="6344150" y="980000"/>
            <a:ext cx="1629300" cy="6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4.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Astrobee approaches client with REACCH retracted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4" name="Google Shape;464;p58"/>
          <p:cNvSpPr txBox="1"/>
          <p:nvPr/>
        </p:nvSpPr>
        <p:spPr>
          <a:xfrm>
            <a:off x="6337650" y="3758800"/>
            <a:ext cx="1164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6.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REACCH captures client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58"/>
          <p:cNvSpPr txBox="1"/>
          <p:nvPr/>
        </p:nvSpPr>
        <p:spPr>
          <a:xfrm>
            <a:off x="4276900" y="3167350"/>
            <a:ext cx="15657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7.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Move client	            (as necessary to test adhesion strength)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58"/>
          <p:cNvSpPr txBox="1"/>
          <p:nvPr/>
        </p:nvSpPr>
        <p:spPr>
          <a:xfrm>
            <a:off x="1258475" y="2852400"/>
            <a:ext cx="12693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9.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Astrobee return to start position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58"/>
          <p:cNvSpPr txBox="1"/>
          <p:nvPr/>
        </p:nvSpPr>
        <p:spPr>
          <a:xfrm>
            <a:off x="6641875" y="4318350"/>
            <a:ext cx="1347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6a.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If needed, adjust or reattempt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8" name="Google Shape;468;p58"/>
          <p:cNvCxnSpPr>
            <a:stCxn id="461" idx="1"/>
            <a:endCxn id="469" idx="1"/>
          </p:cNvCxnSpPr>
          <p:nvPr/>
        </p:nvCxnSpPr>
        <p:spPr>
          <a:xfrm>
            <a:off x="472800" y="382775"/>
            <a:ext cx="437400" cy="575100"/>
          </a:xfrm>
          <a:prstGeom prst="curvedConnector3">
            <a:avLst>
              <a:gd fmla="val -54441" name="adj1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70" name="Google Shape;470;p58"/>
          <p:cNvCxnSpPr>
            <a:stCxn id="464" idx="1"/>
            <a:endCxn id="467" idx="1"/>
          </p:cNvCxnSpPr>
          <p:nvPr/>
        </p:nvCxnSpPr>
        <p:spPr>
          <a:xfrm>
            <a:off x="6337650" y="4020400"/>
            <a:ext cx="304200" cy="559500"/>
          </a:xfrm>
          <a:prstGeom prst="curvedConnector3">
            <a:avLst>
              <a:gd fmla="val -78279" name="adj1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71" name="Google Shape;471;p58"/>
          <p:cNvSpPr txBox="1"/>
          <p:nvPr/>
        </p:nvSpPr>
        <p:spPr>
          <a:xfrm>
            <a:off x="1501025" y="3285075"/>
            <a:ext cx="1930800" cy="49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9a.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Crew modify client object surfaces as necessary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58"/>
          <p:cNvSpPr txBox="1"/>
          <p:nvPr/>
        </p:nvSpPr>
        <p:spPr>
          <a:xfrm>
            <a:off x="75677" y="2225400"/>
            <a:ext cx="16767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10.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Repeat experiment or advance to next testing as necessary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3" name="Google Shape;473;p58"/>
          <p:cNvPicPr preferRelativeResize="0"/>
          <p:nvPr/>
        </p:nvPicPr>
        <p:blipFill rotWithShape="1">
          <a:blip r:embed="rId4">
            <a:alphaModFix/>
          </a:blip>
          <a:srcRect b="10203" l="23910" r="26076" t="14216"/>
          <a:stretch/>
        </p:blipFill>
        <p:spPr>
          <a:xfrm>
            <a:off x="3006296" y="599003"/>
            <a:ext cx="1000279" cy="935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58"/>
          <p:cNvPicPr preferRelativeResize="0"/>
          <p:nvPr/>
        </p:nvPicPr>
        <p:blipFill rotWithShape="1">
          <a:blip r:embed="rId5">
            <a:alphaModFix/>
          </a:blip>
          <a:srcRect b="5309" l="23401" r="22972" t="11730"/>
          <a:stretch/>
        </p:blipFill>
        <p:spPr>
          <a:xfrm>
            <a:off x="854269" y="1409871"/>
            <a:ext cx="704447" cy="677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74929" y="1271387"/>
            <a:ext cx="704448" cy="66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58"/>
          <p:cNvPicPr preferRelativeResize="0"/>
          <p:nvPr/>
        </p:nvPicPr>
        <p:blipFill rotWithShape="1">
          <a:blip r:embed="rId7">
            <a:alphaModFix/>
          </a:blip>
          <a:srcRect b="8492" l="16360" r="21170" t="16880"/>
          <a:stretch/>
        </p:blipFill>
        <p:spPr>
          <a:xfrm>
            <a:off x="215026" y="1028156"/>
            <a:ext cx="704448" cy="543056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58"/>
          <p:cNvSpPr txBox="1"/>
          <p:nvPr/>
        </p:nvSpPr>
        <p:spPr>
          <a:xfrm>
            <a:off x="910050" y="644375"/>
            <a:ext cx="1771500" cy="62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1a.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Client object is prepared with planned material test surfaces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7" name="Google Shape;477;p58"/>
          <p:cNvPicPr preferRelativeResize="0"/>
          <p:nvPr/>
        </p:nvPicPr>
        <p:blipFill rotWithShape="1">
          <a:blip r:embed="rId4">
            <a:alphaModFix/>
          </a:blip>
          <a:srcRect b="10203" l="23910" r="26076" t="14216"/>
          <a:stretch/>
        </p:blipFill>
        <p:spPr>
          <a:xfrm rot="5245002">
            <a:off x="6114844" y="1557543"/>
            <a:ext cx="944719" cy="990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78" name="Google Shape;478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78729" y="1720395"/>
            <a:ext cx="704448" cy="66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58"/>
          <p:cNvPicPr preferRelativeResize="0"/>
          <p:nvPr/>
        </p:nvPicPr>
        <p:blipFill rotWithShape="1">
          <a:blip r:embed="rId4">
            <a:alphaModFix/>
          </a:blip>
          <a:srcRect b="10203" l="23910" r="26076" t="14216"/>
          <a:stretch/>
        </p:blipFill>
        <p:spPr>
          <a:xfrm rot="5245002">
            <a:off x="2654344" y="4095843"/>
            <a:ext cx="944719" cy="990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49929" y="4258695"/>
            <a:ext cx="704447" cy="665244"/>
          </a:xfrm>
          <a:prstGeom prst="rect">
            <a:avLst/>
          </a:prstGeom>
          <a:noFill/>
          <a:ln>
            <a:noFill/>
          </a:ln>
        </p:spPr>
      </p:pic>
      <p:sp>
        <p:nvSpPr>
          <p:cNvPr id="481" name="Google Shape;481;p58"/>
          <p:cNvSpPr txBox="1"/>
          <p:nvPr/>
        </p:nvSpPr>
        <p:spPr>
          <a:xfrm>
            <a:off x="2688675" y="3692200"/>
            <a:ext cx="15657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8. 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Release client and retract REACCH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2" name="Google Shape;482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1789531">
            <a:off x="5158546" y="4070059"/>
            <a:ext cx="704448" cy="66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58"/>
          <p:cNvPicPr preferRelativeResize="0"/>
          <p:nvPr/>
        </p:nvPicPr>
        <p:blipFill rotWithShape="1">
          <a:blip r:embed="rId9">
            <a:alphaModFix/>
          </a:blip>
          <a:srcRect b="3953" l="32110" r="32695" t="7205"/>
          <a:stretch/>
        </p:blipFill>
        <p:spPr>
          <a:xfrm rot="3792845">
            <a:off x="4648312" y="3818849"/>
            <a:ext cx="914400" cy="1513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4" name="Google Shape;484;p58"/>
          <p:cNvPicPr preferRelativeResize="0"/>
          <p:nvPr/>
        </p:nvPicPr>
        <p:blipFill rotWithShape="1">
          <a:blip r:embed="rId4">
            <a:alphaModFix/>
          </a:blip>
          <a:srcRect b="10203" l="23910" r="26076" t="14216"/>
          <a:stretch/>
        </p:blipFill>
        <p:spPr>
          <a:xfrm rot="1260772">
            <a:off x="210221" y="3315577"/>
            <a:ext cx="1000278" cy="9359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5" name="Google Shape;485;p58"/>
          <p:cNvCxnSpPr>
            <a:stCxn id="466" idx="1"/>
            <a:endCxn id="471" idx="1"/>
          </p:cNvCxnSpPr>
          <p:nvPr/>
        </p:nvCxnSpPr>
        <p:spPr>
          <a:xfrm>
            <a:off x="1258475" y="3114000"/>
            <a:ext cx="242700" cy="420900"/>
          </a:xfrm>
          <a:prstGeom prst="curvedConnector3">
            <a:avLst>
              <a:gd fmla="val -98115" name="adj1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486" name="Google Shape;486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617729">
            <a:off x="1541804" y="3873375"/>
            <a:ext cx="704447" cy="665244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Google Shape;487;p58"/>
          <p:cNvSpPr txBox="1"/>
          <p:nvPr/>
        </p:nvSpPr>
        <p:spPr>
          <a:xfrm>
            <a:off x="2610325" y="1744675"/>
            <a:ext cx="3334800" cy="1354500"/>
          </a:xfrm>
          <a:prstGeom prst="rect">
            <a:avLst/>
          </a:prstGeom>
          <a:noFill/>
          <a:ln>
            <a:noFill/>
          </a:ln>
          <a:effectLst>
            <a:outerShdw blurRad="28575" rotWithShape="0" algn="bl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Astrobee Payload Demonstration of REACCH Capture Mechanism</a:t>
            </a:r>
            <a:endParaRPr b="1" sz="2500">
              <a:solidFill>
                <a:schemeClr val="dk1"/>
              </a:solidFill>
            </a:endParaRPr>
          </a:p>
        </p:txBody>
      </p:sp>
      <p:pic>
        <p:nvPicPr>
          <p:cNvPr id="488" name="Google Shape;488;p5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355450" y="54150"/>
            <a:ext cx="731100" cy="7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21079" y="3098957"/>
            <a:ext cx="704448" cy="66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0" name="Google Shape;490;p58"/>
          <p:cNvPicPr preferRelativeResize="0"/>
          <p:nvPr/>
        </p:nvPicPr>
        <p:blipFill rotWithShape="1">
          <a:blip r:embed="rId9">
            <a:alphaModFix/>
          </a:blip>
          <a:srcRect b="3956" l="32110" r="32695" t="5921"/>
          <a:stretch/>
        </p:blipFill>
        <p:spPr>
          <a:xfrm rot="5582384">
            <a:off x="6717112" y="2588451"/>
            <a:ext cx="914374" cy="1535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1" name="Google Shape;491;p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36729" y="644370"/>
            <a:ext cx="704447" cy="66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2" name="Google Shape;492;p58"/>
          <p:cNvPicPr preferRelativeResize="0"/>
          <p:nvPr/>
        </p:nvPicPr>
        <p:blipFill rotWithShape="1">
          <a:blip r:embed="rId4">
            <a:alphaModFix/>
          </a:blip>
          <a:srcRect b="10203" l="23910" r="26076" t="14216"/>
          <a:stretch/>
        </p:blipFill>
        <p:spPr>
          <a:xfrm rot="5245002">
            <a:off x="4297019" y="481518"/>
            <a:ext cx="944719" cy="990957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58"/>
          <p:cNvSpPr txBox="1"/>
          <p:nvPr/>
        </p:nvSpPr>
        <p:spPr>
          <a:xfrm>
            <a:off x="4799900" y="121175"/>
            <a:ext cx="1298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Astrobee aligns with client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58"/>
          <p:cNvSpPr/>
          <p:nvPr/>
        </p:nvSpPr>
        <p:spPr>
          <a:xfrm rot="5400000">
            <a:off x="6687400" y="2296600"/>
            <a:ext cx="973800" cy="2110800"/>
          </a:xfrm>
          <a:prstGeom prst="can">
            <a:avLst>
              <a:gd fmla="val 25000" name="adj"/>
            </a:avLst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58"/>
          <p:cNvSpPr txBox="1"/>
          <p:nvPr/>
        </p:nvSpPr>
        <p:spPr>
          <a:xfrm>
            <a:off x="6375625" y="2515350"/>
            <a:ext cx="15657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5.</a:t>
            </a:r>
            <a:r>
              <a:rPr lang="en" sz="11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 REACCH deploys around client object</a:t>
            </a:r>
            <a:endParaRPr sz="11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6" name="Google Shape;496;p58"/>
          <p:cNvSpPr txBox="1"/>
          <p:nvPr/>
        </p:nvSpPr>
        <p:spPr>
          <a:xfrm>
            <a:off x="7898975" y="2376750"/>
            <a:ext cx="1413000" cy="7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Experiment </a:t>
            </a:r>
            <a:endParaRPr i="1" sz="10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Operational Volume: </a:t>
            </a:r>
            <a:endParaRPr i="1" sz="10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65cm diameter, </a:t>
            </a:r>
            <a:endParaRPr i="1" sz="1000">
              <a:solidFill>
                <a:schemeClr val="dk1"/>
              </a:solidFill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100cm long</a:t>
            </a:r>
            <a:endParaRPr i="1" sz="10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000">
              <a:highlight>
                <a:schemeClr val="lt1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59"/>
          <p:cNvPicPr preferRelativeResize="0"/>
          <p:nvPr/>
        </p:nvPicPr>
        <p:blipFill rotWithShape="1">
          <a:blip r:embed="rId3">
            <a:alphaModFix/>
          </a:blip>
          <a:srcRect b="74450" l="2143" r="0" t="0"/>
          <a:stretch/>
        </p:blipFill>
        <p:spPr>
          <a:xfrm>
            <a:off x="0" y="-2"/>
            <a:ext cx="9144000" cy="863550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59"/>
          <p:cNvSpPr txBox="1"/>
          <p:nvPr>
            <p:ph type="title"/>
          </p:nvPr>
        </p:nvSpPr>
        <p:spPr>
          <a:xfrm>
            <a:off x="311700" y="964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Astrobee </a:t>
            </a: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Project Milestones</a:t>
            </a:r>
            <a:endParaRPr b="1"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03" name="Google Shape;503;p59">
            <a:hlinkClick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4" name="Google Shape;504;p59"/>
          <p:cNvGrpSpPr/>
          <p:nvPr/>
        </p:nvGrpSpPr>
        <p:grpSpPr>
          <a:xfrm>
            <a:off x="5039360" y="1277809"/>
            <a:ext cx="4730356" cy="3343981"/>
            <a:chOff x="5142960" y="1573834"/>
            <a:chExt cx="4730356" cy="3343981"/>
          </a:xfrm>
        </p:grpSpPr>
        <p:grpSp>
          <p:nvGrpSpPr>
            <p:cNvPr id="505" name="Google Shape;505;p59"/>
            <p:cNvGrpSpPr/>
            <p:nvPr/>
          </p:nvGrpSpPr>
          <p:grpSpPr>
            <a:xfrm>
              <a:off x="6069404" y="1573834"/>
              <a:ext cx="180328" cy="3343981"/>
              <a:chOff x="6069404" y="1573834"/>
              <a:chExt cx="180328" cy="3343981"/>
            </a:xfrm>
          </p:grpSpPr>
          <p:cxnSp>
            <p:nvCxnSpPr>
              <p:cNvPr id="506" name="Google Shape;506;p59"/>
              <p:cNvCxnSpPr>
                <a:stCxn id="507" idx="4"/>
              </p:cNvCxnSpPr>
              <p:nvPr/>
            </p:nvCxnSpPr>
            <p:spPr>
              <a:xfrm>
                <a:off x="6159554" y="1756834"/>
                <a:ext cx="0" cy="30462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</p:cxnSp>
          <p:cxnSp>
            <p:nvCxnSpPr>
              <p:cNvPr id="508" name="Google Shape;508;p59"/>
              <p:cNvCxnSpPr/>
              <p:nvPr/>
            </p:nvCxnSpPr>
            <p:spPr>
              <a:xfrm>
                <a:off x="6069404" y="2396206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509" name="Google Shape;509;p59"/>
              <p:cNvCxnSpPr/>
              <p:nvPr/>
            </p:nvCxnSpPr>
            <p:spPr>
              <a:xfrm>
                <a:off x="6069404" y="2835958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510" name="Google Shape;510;p59"/>
              <p:cNvCxnSpPr/>
              <p:nvPr/>
            </p:nvCxnSpPr>
            <p:spPr>
              <a:xfrm>
                <a:off x="6069404" y="3715461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511" name="Google Shape;511;p59"/>
              <p:cNvCxnSpPr/>
              <p:nvPr/>
            </p:nvCxnSpPr>
            <p:spPr>
              <a:xfrm>
                <a:off x="6069404" y="3275709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sp>
            <p:nvSpPr>
              <p:cNvPr id="507" name="Google Shape;507;p59"/>
              <p:cNvSpPr/>
              <p:nvPr/>
            </p:nvSpPr>
            <p:spPr>
              <a:xfrm>
                <a:off x="6069404" y="1573834"/>
                <a:ext cx="180300" cy="183000"/>
              </a:xfrm>
              <a:prstGeom prst="ellipse">
                <a:avLst/>
              </a:prstGeom>
              <a:solidFill>
                <a:srgbClr val="0B5394"/>
              </a:solidFill>
              <a:ln cap="flat" cmpd="sng" w="9525">
                <a:solidFill>
                  <a:srgbClr val="0B539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512" name="Google Shape;512;p59"/>
              <p:cNvSpPr/>
              <p:nvPr/>
            </p:nvSpPr>
            <p:spPr>
              <a:xfrm rot="10800000">
                <a:off x="6069407" y="4805315"/>
                <a:ext cx="180300" cy="112500"/>
              </a:xfrm>
              <a:prstGeom prst="triangle">
                <a:avLst>
                  <a:gd fmla="val 50000" name="adj"/>
                </a:avLst>
              </a:prstGeom>
              <a:solidFill>
                <a:srgbClr val="0B5394"/>
              </a:solidFill>
              <a:ln cap="flat" cmpd="sng" w="9525">
                <a:solidFill>
                  <a:srgbClr val="0B539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513" name="Google Shape;513;p59"/>
              <p:cNvCxnSpPr/>
              <p:nvPr/>
            </p:nvCxnSpPr>
            <p:spPr>
              <a:xfrm>
                <a:off x="6069404" y="4155212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514" name="Google Shape;514;p59"/>
              <p:cNvCxnSpPr/>
              <p:nvPr/>
            </p:nvCxnSpPr>
            <p:spPr>
              <a:xfrm>
                <a:off x="6069433" y="1956455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515" name="Google Shape;515;p59"/>
              <p:cNvCxnSpPr/>
              <p:nvPr/>
            </p:nvCxnSpPr>
            <p:spPr>
              <a:xfrm>
                <a:off x="6069404" y="4594963"/>
                <a:ext cx="1803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B5394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  <p:grpSp>
          <p:nvGrpSpPr>
            <p:cNvPr id="516" name="Google Shape;516;p59"/>
            <p:cNvGrpSpPr/>
            <p:nvPr/>
          </p:nvGrpSpPr>
          <p:grpSpPr>
            <a:xfrm>
              <a:off x="5142960" y="1755992"/>
              <a:ext cx="870900" cy="3038025"/>
              <a:chOff x="5142960" y="1755992"/>
              <a:chExt cx="870900" cy="3038025"/>
            </a:xfrm>
          </p:grpSpPr>
          <p:sp>
            <p:nvSpPr>
              <p:cNvPr id="517" name="Google Shape;517;p59"/>
              <p:cNvSpPr txBox="1"/>
              <p:nvPr/>
            </p:nvSpPr>
            <p:spPr>
              <a:xfrm>
                <a:off x="5142960" y="2200606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TBD 2023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518" name="Google Shape;518;p59"/>
              <p:cNvSpPr txBox="1"/>
              <p:nvPr/>
            </p:nvSpPr>
            <p:spPr>
              <a:xfrm>
                <a:off x="5142960" y="2645208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Jul 2023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519" name="Google Shape;519;p59"/>
              <p:cNvSpPr txBox="1"/>
              <p:nvPr/>
            </p:nvSpPr>
            <p:spPr>
              <a:xfrm>
                <a:off x="5142960" y="3528863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Nov 2023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0" name="Google Shape;520;p59"/>
              <p:cNvSpPr txBox="1"/>
              <p:nvPr/>
            </p:nvSpPr>
            <p:spPr>
              <a:xfrm>
                <a:off x="5142960" y="3087036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Oct 2023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1" name="Google Shape;521;p59"/>
              <p:cNvSpPr txBox="1"/>
              <p:nvPr/>
            </p:nvSpPr>
            <p:spPr>
              <a:xfrm>
                <a:off x="5142960" y="3970690"/>
                <a:ext cx="8688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Mar 2024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2" name="Google Shape;522;p59"/>
              <p:cNvSpPr txBox="1"/>
              <p:nvPr/>
            </p:nvSpPr>
            <p:spPr>
              <a:xfrm>
                <a:off x="5142960" y="1755992"/>
                <a:ext cx="8709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May 2023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3" name="Google Shape;523;p59"/>
              <p:cNvSpPr txBox="1"/>
              <p:nvPr/>
            </p:nvSpPr>
            <p:spPr>
              <a:xfrm>
                <a:off x="5142960" y="4402816"/>
                <a:ext cx="868800" cy="391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rgbClr val="434343"/>
                    </a:solidFill>
                  </a:rPr>
                  <a:t>May 2024</a:t>
                </a:r>
                <a:endParaRPr sz="1100"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524" name="Google Shape;524;p59"/>
            <p:cNvGrpSpPr/>
            <p:nvPr/>
          </p:nvGrpSpPr>
          <p:grpSpPr>
            <a:xfrm>
              <a:off x="6308416" y="1755648"/>
              <a:ext cx="3564900" cy="3021301"/>
              <a:chOff x="6308416" y="1755648"/>
              <a:chExt cx="3564900" cy="3021301"/>
            </a:xfrm>
          </p:grpSpPr>
          <p:sp>
            <p:nvSpPr>
              <p:cNvPr id="525" name="Google Shape;525;p59"/>
              <p:cNvSpPr txBox="1"/>
              <p:nvPr/>
            </p:nvSpPr>
            <p:spPr>
              <a:xfrm>
                <a:off x="6308416" y="2203704"/>
                <a:ext cx="35649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Kickoff with NASA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6" name="Google Shape;526;p59"/>
              <p:cNvSpPr txBox="1"/>
              <p:nvPr/>
            </p:nvSpPr>
            <p:spPr>
              <a:xfrm>
                <a:off x="6308416" y="2672345"/>
                <a:ext cx="35649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Experiment Design Finalized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7" name="Google Shape;527;p59"/>
              <p:cNvSpPr txBox="1"/>
              <p:nvPr/>
            </p:nvSpPr>
            <p:spPr>
              <a:xfrm>
                <a:off x="6308416" y="3528851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Pre-flight Testing Complete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8" name="Google Shape;528;p59"/>
              <p:cNvSpPr txBox="1"/>
              <p:nvPr/>
            </p:nvSpPr>
            <p:spPr>
              <a:xfrm>
                <a:off x="6308416" y="3086079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Flight Hardware Constructed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529" name="Google Shape;529;p59"/>
              <p:cNvSpPr txBox="1"/>
              <p:nvPr/>
            </p:nvSpPr>
            <p:spPr>
              <a:xfrm>
                <a:off x="6308416" y="3971623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Launch to ISS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530" name="Google Shape;530;p59"/>
              <p:cNvSpPr txBox="1"/>
              <p:nvPr/>
            </p:nvSpPr>
            <p:spPr>
              <a:xfrm>
                <a:off x="6308420" y="1755648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Initial KMI/Nanoracks Kickoff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  <p:sp>
            <p:nvSpPr>
              <p:cNvPr id="531" name="Google Shape;531;p59"/>
              <p:cNvSpPr txBox="1"/>
              <p:nvPr/>
            </p:nvSpPr>
            <p:spPr>
              <a:xfrm>
                <a:off x="6308416" y="4403749"/>
                <a:ext cx="3210300" cy="373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300">
                    <a:solidFill>
                      <a:srgbClr val="434343"/>
                    </a:solidFill>
                  </a:rPr>
                  <a:t>Experiment Data Analyzed</a:t>
                </a:r>
                <a:endParaRPr sz="1300">
                  <a:solidFill>
                    <a:srgbClr val="434343"/>
                  </a:solidFill>
                </a:endParaRPr>
              </a:p>
            </p:txBody>
          </p:sp>
        </p:grpSp>
      </p:grpSp>
      <p:sp>
        <p:nvSpPr>
          <p:cNvPr id="532" name="Google Shape;532;p59"/>
          <p:cNvSpPr txBox="1"/>
          <p:nvPr/>
        </p:nvSpPr>
        <p:spPr>
          <a:xfrm>
            <a:off x="311700" y="1362750"/>
            <a:ext cx="4410000" cy="241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 Objectives</a:t>
            </a:r>
            <a:endParaRPr/>
          </a:p>
          <a:p>
            <a:pPr indent="-3175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Demonstrate capture of a free-floating client object with REACCH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Demonstrate capture of target objects having both smooth and rough surface conditions</a:t>
            </a:r>
            <a:endParaRPr/>
          </a:p>
          <a:p>
            <a:pPr indent="-139631" lvl="1" marL="685594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•"/>
            </a:pPr>
            <a:r>
              <a:rPr lang="en" sz="1000"/>
              <a:t>This will include</a:t>
            </a:r>
            <a:r>
              <a:rPr lang="en" sz="1000"/>
              <a:t> flat panels of Kapton, Pyralux, acrylic, and carbon fiber as well as MLI blanket, solar cell arrays, and 3D printed surfaces with large and small bumps</a:t>
            </a:r>
            <a:r>
              <a:rPr lang="en" sz="1000"/>
              <a:t> covered in Kapton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Demonstrate release of a captured target without remaining residue or damage from adhesion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Google Shape;537;p60"/>
          <p:cNvPicPr preferRelativeResize="0"/>
          <p:nvPr/>
        </p:nvPicPr>
        <p:blipFill rotWithShape="1">
          <a:blip r:embed="rId3">
            <a:alphaModFix/>
          </a:blip>
          <a:srcRect b="74450" l="2143" r="0" t="0"/>
          <a:stretch/>
        </p:blipFill>
        <p:spPr>
          <a:xfrm>
            <a:off x="0" y="-2"/>
            <a:ext cx="9144000" cy="863550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60"/>
          <p:cNvSpPr txBox="1"/>
          <p:nvPr>
            <p:ph type="title"/>
          </p:nvPr>
        </p:nvSpPr>
        <p:spPr>
          <a:xfrm>
            <a:off x="311700" y="9643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Raleway"/>
                <a:ea typeface="Raleway"/>
                <a:cs typeface="Raleway"/>
                <a:sym typeface="Raleway"/>
              </a:rPr>
              <a:t>Remaining Unknowns</a:t>
            </a:r>
            <a:endParaRPr b="1" sz="3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539" name="Google Shape;539;p60">
            <a:hlinkClick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14600" y="47700"/>
            <a:ext cx="670177" cy="670177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60"/>
          <p:cNvSpPr txBox="1"/>
          <p:nvPr/>
        </p:nvSpPr>
        <p:spPr>
          <a:xfrm>
            <a:off x="311700" y="1155600"/>
            <a:ext cx="45033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Program Management</a:t>
            </a:r>
            <a:endParaRPr sz="16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Define remaining timeline details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Schedule events requiring external coordination, including testing at non-KMI facilities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Finalize experiment procedure and documentation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Design</a:t>
            </a:r>
            <a:endParaRPr sz="16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Define desired force and relative motion characteristics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Establish level of on-station serviceability</a:t>
            </a:r>
            <a:endParaRPr/>
          </a:p>
        </p:txBody>
      </p:sp>
      <p:sp>
        <p:nvSpPr>
          <p:cNvPr id="541" name="Google Shape;541;p60"/>
          <p:cNvSpPr txBox="1"/>
          <p:nvPr/>
        </p:nvSpPr>
        <p:spPr>
          <a:xfrm>
            <a:off x="4815000" y="1155600"/>
            <a:ext cx="41388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Integration</a:t>
            </a:r>
            <a:endParaRPr sz="16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Ensure Astrobee software/control interfacing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Determine EMI interference from station/Astrobee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Testing</a:t>
            </a:r>
            <a:endParaRPr sz="16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Functional testing at NASA AMES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Other t</a:t>
            </a:r>
            <a:r>
              <a:rPr lang="en"/>
              <a:t>esting facilities as necessary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Launch survivability testing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02076B"/>
      </a:dk2>
      <a:lt2>
        <a:srgbClr val="C9C9C9"/>
      </a:lt2>
      <a:accent1>
        <a:srgbClr val="02076B"/>
      </a:accent1>
      <a:accent2>
        <a:srgbClr val="040DD5"/>
      </a:accent2>
      <a:accent3>
        <a:srgbClr val="FFFFFF"/>
      </a:accent3>
      <a:accent4>
        <a:srgbClr val="C9C9C9"/>
      </a:accent4>
      <a:accent5>
        <a:srgbClr val="656565"/>
      </a:accent5>
      <a:accent6>
        <a:srgbClr val="000000"/>
      </a:accent6>
      <a:hlink>
        <a:srgbClr val="010DDD"/>
      </a:hlink>
      <a:folHlink>
        <a:srgbClr val="FFED5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